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notesSlides/notesSlide3.xml" ContentType="application/vnd.openxmlformats-officedocument.presentationml.notesSlide+xml"/>
  <Override PartName="/ppt/charts/chart2.xml" ContentType="application/vnd.openxmlformats-officedocument.drawingml.chart+xml"/>
  <Override PartName="/ppt/notesSlides/notesSlide4.xml" ContentType="application/vnd.openxmlformats-officedocument.presentationml.notesSlide+xml"/>
  <Override PartName="/ppt/charts/chart3.xml" ContentType="application/vnd.openxmlformats-officedocument.drawingml.chart+xml"/>
  <Override PartName="/ppt/notesSlides/notesSlide5.xml" ContentType="application/vnd.openxmlformats-officedocument.presentationml.notesSlide+xml"/>
  <Override PartName="/ppt/charts/chart4.xml" ContentType="application/vnd.openxmlformats-officedocument.drawingml.chart+xml"/>
  <Override PartName="/ppt/notesSlides/notesSlide6.xml" ContentType="application/vnd.openxmlformats-officedocument.presentationml.notesSlide+xml"/>
  <Override PartName="/ppt/charts/chart5.xml" ContentType="application/vnd.openxmlformats-officedocument.drawingml.chart+xml"/>
  <Override PartName="/ppt/notesSlides/notesSlide7.xml" ContentType="application/vnd.openxmlformats-officedocument.presentationml.notesSlide+xml"/>
  <Override PartName="/ppt/charts/chart6.xml" ContentType="application/vnd.openxmlformats-officedocument.drawingml.chart+xml"/>
  <Override PartName="/ppt/notesSlides/notesSlide8.xml" ContentType="application/vnd.openxmlformats-officedocument.presentationml.notesSlide+xml"/>
  <Override PartName="/ppt/charts/chart7.xml" ContentType="application/vnd.openxmlformats-officedocument.drawingml.chart+xml"/>
  <Override PartName="/ppt/notesSlides/notesSlide9.xml" ContentType="application/vnd.openxmlformats-officedocument.presentationml.notesSlide+xml"/>
  <Override PartName="/ppt/charts/chart8.xml" ContentType="application/vnd.openxmlformats-officedocument.drawingml.chart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2"/>
  </p:notesMasterIdLst>
  <p:sldIdLst>
    <p:sldId id="256" r:id="rId2"/>
    <p:sldId id="790" r:id="rId3"/>
    <p:sldId id="791" r:id="rId4"/>
    <p:sldId id="792" r:id="rId5"/>
    <p:sldId id="793" r:id="rId6"/>
    <p:sldId id="795" r:id="rId7"/>
    <p:sldId id="796" r:id="rId8"/>
    <p:sldId id="797" r:id="rId9"/>
    <p:sldId id="798" r:id="rId10"/>
    <p:sldId id="794" r:id="rId11"/>
  </p:sldIdLst>
  <p:sldSz cx="12192000" cy="6858000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80" autoAdjust="0"/>
    <p:restoredTop sz="93557" autoAdjust="0"/>
  </p:normalViewPr>
  <p:slideViewPr>
    <p:cSldViewPr snapToGrid="0">
      <p:cViewPr varScale="1">
        <p:scale>
          <a:sx n="64" d="100"/>
          <a:sy n="64" d="100"/>
        </p:scale>
        <p:origin x="748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kcamp\Dropbox\CP_CSD\Monthly\CPCSD%20Monthly%20Report%2024-25.xlsx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5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6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2800" b="1" i="1" u="none" strike="noStrike" baseline="0">
                <a:solidFill>
                  <a:schemeClr val="bg2">
                    <a:lumMod val="50000"/>
                  </a:schemeClr>
                </a:solidFill>
                <a:latin typeface="+mj-lt"/>
                <a:ea typeface="Calibri"/>
                <a:cs typeface="Calibri"/>
              </a:defRPr>
            </a:pPr>
            <a:r>
              <a:rPr lang="en-US" sz="2800" dirty="0">
                <a:solidFill>
                  <a:schemeClr val="bg2">
                    <a:lumMod val="50000"/>
                  </a:schemeClr>
                </a:solidFill>
                <a:latin typeface="+mj-lt"/>
              </a:rPr>
              <a:t>Cash</a:t>
            </a:r>
            <a:r>
              <a:rPr lang="en-US" sz="2800" baseline="0" dirty="0">
                <a:solidFill>
                  <a:schemeClr val="bg2">
                    <a:lumMod val="50000"/>
                  </a:schemeClr>
                </a:solidFill>
                <a:latin typeface="+mj-lt"/>
              </a:rPr>
              <a:t> - All Funds</a:t>
            </a:r>
          </a:p>
        </c:rich>
      </c:tx>
      <c:overlay val="0"/>
      <c:spPr>
        <a:noFill/>
        <a:ln w="25400">
          <a:noFill/>
        </a:ln>
      </c:spPr>
    </c:title>
    <c:autoTitleDeleted val="0"/>
    <c:plotArea>
      <c:layout>
        <c:manualLayout>
          <c:layoutTarget val="inner"/>
          <c:xMode val="edge"/>
          <c:yMode val="edge"/>
          <c:x val="0.12229081407347231"/>
          <c:y val="8.4663332276211839E-2"/>
          <c:w val="0.87770920942574482"/>
          <c:h val="0.73578205713632239"/>
        </c:manualLayout>
      </c:layout>
      <c:barChart>
        <c:barDir val="col"/>
        <c:grouping val="clustered"/>
        <c:varyColors val="0"/>
        <c:ser>
          <c:idx val="2"/>
          <c:order val="0"/>
          <c:tx>
            <c:v>All Cash CY</c:v>
          </c:tx>
          <c:spPr>
            <a:solidFill>
              <a:schemeClr val="accent6">
                <a:lumMod val="60000"/>
                <a:lumOff val="40000"/>
              </a:schemeClr>
            </a:solidFill>
          </c:spPr>
          <c:invertIfNegative val="0"/>
          <c:val>
            <c:numRef>
              <c:f>DATA!$B$18:$B$29</c:f>
              <c:numCache>
                <c:formatCode>_(* #,##0_);_(* \(#,##0\);_(* "-"??_);_(@_)</c:formatCode>
                <c:ptCount val="12"/>
                <c:pt idx="0">
                  <c:v>7115390.2199999997</c:v>
                </c:pt>
                <c:pt idx="1">
                  <c:v>6231240.4000000004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545-4835-9D90-371884F9E71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432813424"/>
        <c:axId val="1"/>
      </c:barChart>
      <c:lineChart>
        <c:grouping val="standard"/>
        <c:varyColors val="0"/>
        <c:ser>
          <c:idx val="3"/>
          <c:order val="1"/>
          <c:tx>
            <c:v>All Cash PY</c:v>
          </c:tx>
          <c:spPr>
            <a:ln w="38100">
              <a:solidFill>
                <a:schemeClr val="accent6">
                  <a:lumMod val="60000"/>
                  <a:lumOff val="40000"/>
                  <a:alpha val="67000"/>
                </a:schemeClr>
              </a:solidFill>
            </a:ln>
          </c:spPr>
          <c:marker>
            <c:symbol val="square"/>
            <c:size val="4"/>
            <c:spPr>
              <a:solidFill>
                <a:schemeClr val="accent6">
                  <a:lumMod val="60000"/>
                  <a:lumOff val="40000"/>
                </a:schemeClr>
              </a:solidFill>
              <a:ln w="50800">
                <a:solidFill>
                  <a:schemeClr val="accent6">
                    <a:lumMod val="60000"/>
                    <a:lumOff val="40000"/>
                  </a:schemeClr>
                </a:solidFill>
              </a:ln>
            </c:spPr>
          </c:marker>
          <c:val>
            <c:numRef>
              <c:f>DATA!$B$3:$B$14</c:f>
              <c:numCache>
                <c:formatCode>_(* #,##0_);_(* \(#,##0\);_(* "-"??_);_(@_)</c:formatCode>
                <c:ptCount val="12"/>
                <c:pt idx="0">
                  <c:v>7268682.5199999996</c:v>
                </c:pt>
                <c:pt idx="1">
                  <c:v>6997496.5499999998</c:v>
                </c:pt>
                <c:pt idx="2">
                  <c:v>6096274.3499999996</c:v>
                </c:pt>
                <c:pt idx="3">
                  <c:v>6215939.2699999996</c:v>
                </c:pt>
                <c:pt idx="4">
                  <c:v>6503346.1799999997</c:v>
                </c:pt>
                <c:pt idx="5">
                  <c:v>8438131.5399999991</c:v>
                </c:pt>
                <c:pt idx="6">
                  <c:v>7673498.3499999996</c:v>
                </c:pt>
                <c:pt idx="7">
                  <c:v>6796963.0700000003</c:v>
                </c:pt>
                <c:pt idx="8">
                  <c:v>6677794.9699999997</c:v>
                </c:pt>
                <c:pt idx="9" formatCode="#,##0_);[Red]\(#,##0\)">
                  <c:v>8561814.9100000001</c:v>
                </c:pt>
                <c:pt idx="10" formatCode="#,##0_);[Red]\(#,##0\)">
                  <c:v>7660737.6200000001</c:v>
                </c:pt>
                <c:pt idx="11" formatCode="#,##0_);[Red]\(#,##0\)">
                  <c:v>7931962.7300000004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5545-4835-9D90-371884F9E713}"/>
            </c:ext>
          </c:extLst>
        </c:ser>
        <c:ser>
          <c:idx val="1"/>
          <c:order val="2"/>
          <c:tx>
            <c:v>GF Current Yr</c:v>
          </c:tx>
          <c:spPr>
            <a:ln w="38100" cap="rnd">
              <a:solidFill>
                <a:schemeClr val="accent2">
                  <a:lumMod val="50000"/>
                </a:schemeClr>
              </a:solidFill>
              <a:round/>
            </a:ln>
            <a:effectLst/>
          </c:spPr>
          <c:marker>
            <c:symbol val="square"/>
            <c:size val="5"/>
            <c:spPr>
              <a:solidFill>
                <a:schemeClr val="accent2">
                  <a:lumMod val="50000"/>
                </a:schemeClr>
              </a:solidFill>
              <a:ln w="25400">
                <a:solidFill>
                  <a:schemeClr val="accent2">
                    <a:lumMod val="50000"/>
                  </a:schemeClr>
                </a:solidFill>
              </a:ln>
            </c:spPr>
          </c:marker>
          <c:val>
            <c:numRef>
              <c:f>DATA!$D$18:$D$29</c:f>
              <c:numCache>
                <c:formatCode>_(* #,##0_);_(* \(#,##0\);_(* "-"??_);_(@_)</c:formatCode>
                <c:ptCount val="12"/>
                <c:pt idx="0" formatCode="#,##0_);[Red]\(#,##0\)">
                  <c:v>2997426.3000000003</c:v>
                </c:pt>
                <c:pt idx="1">
                  <c:v>2120798.86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5545-4835-9D90-371884F9E713}"/>
            </c:ext>
          </c:extLst>
        </c:ser>
        <c:ser>
          <c:idx val="0"/>
          <c:order val="3"/>
          <c:tx>
            <c:v>GF Prior Yr</c:v>
          </c:tx>
          <c:spPr>
            <a:ln w="38100" cap="rnd">
              <a:solidFill>
                <a:schemeClr val="accent1"/>
              </a:solidFill>
              <a:round/>
            </a:ln>
            <a:effectLst/>
          </c:spPr>
          <c:marker>
            <c:symbol val="x"/>
            <c:size val="5"/>
            <c:spPr>
              <a:solidFill>
                <a:schemeClr val="accent1"/>
              </a:solidFill>
              <a:ln w="25400">
                <a:solidFill>
                  <a:schemeClr val="accent1"/>
                </a:solidFill>
              </a:ln>
            </c:spPr>
          </c:marker>
          <c:cat>
            <c:strRef>
              <c:f>DATA!$A$3:$A$14</c:f>
              <c:strCache>
                <c:ptCount val="12"/>
                <c:pt idx="0">
                  <c:v>July</c:v>
                </c:pt>
                <c:pt idx="1">
                  <c:v>August</c:v>
                </c:pt>
                <c:pt idx="2">
                  <c:v>September</c:v>
                </c:pt>
                <c:pt idx="3">
                  <c:v>October</c:v>
                </c:pt>
                <c:pt idx="4">
                  <c:v>November</c:v>
                </c:pt>
                <c:pt idx="5">
                  <c:v>December</c:v>
                </c:pt>
                <c:pt idx="6">
                  <c:v>January</c:v>
                </c:pt>
                <c:pt idx="7">
                  <c:v>February</c:v>
                </c:pt>
                <c:pt idx="8">
                  <c:v>March</c:v>
                </c:pt>
                <c:pt idx="9">
                  <c:v>April</c:v>
                </c:pt>
                <c:pt idx="10">
                  <c:v>May</c:v>
                </c:pt>
                <c:pt idx="11">
                  <c:v>June</c:v>
                </c:pt>
              </c:strCache>
            </c:strRef>
          </c:cat>
          <c:val>
            <c:numRef>
              <c:f>DATA!$D$3:$D$14</c:f>
              <c:numCache>
                <c:formatCode>_(* #,##0_);_(* \(#,##0\);_(* "-"??_);_(@_)</c:formatCode>
                <c:ptCount val="12"/>
                <c:pt idx="0">
                  <c:v>3310729.63</c:v>
                </c:pt>
                <c:pt idx="1">
                  <c:v>3032386.7</c:v>
                </c:pt>
                <c:pt idx="2">
                  <c:v>2159614.8400000003</c:v>
                </c:pt>
                <c:pt idx="3">
                  <c:v>2241774.3299999996</c:v>
                </c:pt>
                <c:pt idx="4">
                  <c:v>2514891.1900000004</c:v>
                </c:pt>
                <c:pt idx="5">
                  <c:v>4422955.4000000004</c:v>
                </c:pt>
                <c:pt idx="6">
                  <c:v>3640243.39</c:v>
                </c:pt>
                <c:pt idx="7">
                  <c:v>2777984.81</c:v>
                </c:pt>
                <c:pt idx="8">
                  <c:v>2743792.77</c:v>
                </c:pt>
                <c:pt idx="9">
                  <c:v>4562700.55</c:v>
                </c:pt>
                <c:pt idx="10">
                  <c:v>3627945.93</c:v>
                </c:pt>
                <c:pt idx="11">
                  <c:v>3809062.6200000006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5545-4835-9D90-371884F9E71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32813424"/>
        <c:axId val="1"/>
      </c:lineChart>
      <c:catAx>
        <c:axId val="43281342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2700000" vert="horz"/>
          <a:lstStyle/>
          <a:p>
            <a:pPr>
              <a:defRPr sz="16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en-US"/>
          </a:p>
        </c:txPr>
        <c:crossAx val="1"/>
        <c:crosses val="autoZero"/>
        <c:auto val="1"/>
        <c:lblAlgn val="ctr"/>
        <c:lblOffset val="100"/>
        <c:noMultiLvlLbl val="0"/>
      </c:catAx>
      <c:valAx>
        <c:axId val="1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\$#,##0" sourceLinked="0"/>
        <c:majorTickMark val="none"/>
        <c:minorTickMark val="none"/>
        <c:tickLblPos val="nextTo"/>
        <c:spPr>
          <a:ln w="6350">
            <a:noFill/>
          </a:ln>
        </c:spPr>
        <c:txPr>
          <a:bodyPr rot="0" vert="horz"/>
          <a:lstStyle/>
          <a:p>
            <a:pPr>
              <a:defRPr sz="1600" b="0" i="1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en-US"/>
          </a:p>
        </c:txPr>
        <c:crossAx val="432813424"/>
        <c:crosses val="autoZero"/>
        <c:crossBetween val="between"/>
        <c:dispUnits>
          <c:builtInUnit val="millions"/>
          <c:dispUnitsLbl>
            <c:layout>
              <c:manualLayout>
                <c:xMode val="edge"/>
                <c:yMode val="edge"/>
                <c:x val="2.0542239912318652E-2"/>
                <c:y val="0.44269030986867536"/>
              </c:manualLayout>
            </c:layout>
            <c:txPr>
              <a:bodyPr/>
              <a:lstStyle/>
              <a:p>
                <a:pPr>
                  <a:defRPr sz="1600" b="0" i="1"/>
                </a:pPr>
                <a:endParaRPr lang="en-US"/>
              </a:p>
            </c:txPr>
          </c:dispUnitsLbl>
        </c:dispUnits>
      </c:valAx>
      <c:spPr>
        <a:noFill/>
        <a:ln w="3175">
          <a:solidFill>
            <a:schemeClr val="tx1">
              <a:alpha val="97000"/>
            </a:schemeClr>
          </a:solidFill>
        </a:ln>
      </c:spPr>
    </c:plotArea>
    <c:legend>
      <c:legendPos val="b"/>
      <c:layout>
        <c:manualLayout>
          <c:xMode val="edge"/>
          <c:yMode val="edge"/>
          <c:x val="0.6767118479691504"/>
          <c:y val="0.65617450091465834"/>
          <c:w val="0.28800680407343421"/>
          <c:h val="0.14945707895678664"/>
        </c:manualLayout>
      </c:layout>
      <c:overlay val="0"/>
      <c:spPr>
        <a:solidFill>
          <a:schemeClr val="bg1"/>
        </a:solidFill>
        <a:ln>
          <a:solidFill>
            <a:schemeClr val="tx1"/>
          </a:solidFill>
        </a:ln>
        <a:effectLst/>
      </c:spPr>
      <c:txPr>
        <a:bodyPr/>
        <a:lstStyle/>
        <a:p>
          <a:pPr>
            <a:defRPr sz="1400" b="0" i="1" u="none" strike="noStrike" baseline="0">
              <a:solidFill>
                <a:srgbClr val="000000"/>
              </a:solidFill>
              <a:latin typeface="Calibri"/>
              <a:ea typeface="Calibri"/>
              <a:cs typeface="Calibri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 sz="1200" b="1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2800" b="1" i="1" u="none" strike="noStrike" baseline="0">
                <a:solidFill>
                  <a:schemeClr val="bg2">
                    <a:lumMod val="50000"/>
                  </a:schemeClr>
                </a:solidFill>
                <a:latin typeface="Trebuchet MS" panose="020B0603020202020204" pitchFamily="34" charset="0"/>
                <a:ea typeface="Calibri"/>
                <a:cs typeface="Calibri"/>
              </a:defRPr>
            </a:pPr>
            <a:r>
              <a:rPr lang="en-US" sz="2800" b="1">
                <a:solidFill>
                  <a:schemeClr val="bg2">
                    <a:lumMod val="50000"/>
                  </a:schemeClr>
                </a:solidFill>
                <a:latin typeface="Trebuchet MS" panose="020B0603020202020204" pitchFamily="34" charset="0"/>
              </a:rPr>
              <a:t>General Fund Reserves</a:t>
            </a:r>
          </a:p>
        </c:rich>
      </c:tx>
      <c:layout>
        <c:manualLayout>
          <c:xMode val="edge"/>
          <c:yMode val="edge"/>
          <c:x val="0.29061809581494613"/>
          <c:y val="0"/>
        </c:manualLayout>
      </c:layout>
      <c:overlay val="0"/>
      <c:spPr>
        <a:noFill/>
        <a:ln w="25400">
          <a:noFill/>
        </a:ln>
      </c:spPr>
    </c:title>
    <c:autoTitleDeleted val="0"/>
    <c:plotArea>
      <c:layout>
        <c:manualLayout>
          <c:layoutTarget val="inner"/>
          <c:xMode val="edge"/>
          <c:yMode val="edge"/>
          <c:x val="0.11056958304800982"/>
          <c:y val="6.645777975970478E-2"/>
          <c:w val="0.87770920942574482"/>
          <c:h val="0.74312147540766893"/>
        </c:manualLayout>
      </c:layout>
      <c:barChart>
        <c:barDir val="col"/>
        <c:grouping val="stacked"/>
        <c:varyColors val="0"/>
        <c:ser>
          <c:idx val="1"/>
          <c:order val="0"/>
          <c:tx>
            <c:strRef>
              <c:f>DATA!$C$59</c:f>
              <c:strCache>
                <c:ptCount val="1"/>
                <c:pt idx="0">
                  <c:v>Contingency</c:v>
                </c:pt>
              </c:strCache>
            </c:strRef>
          </c:tx>
          <c:spPr>
            <a:pattFill prst="horzBrick">
              <a:fgClr>
                <a:srgbClr val="C00000"/>
              </a:fgClr>
              <a:bgClr>
                <a:schemeClr val="tx1">
                  <a:lumMod val="50000"/>
                  <a:lumOff val="50000"/>
                </a:schemeClr>
              </a:bgClr>
            </a:pattFill>
          </c:spPr>
          <c:invertIfNegative val="0"/>
          <c:cat>
            <c:strRef>
              <c:f>DATA!$A$60:$A$71</c:f>
              <c:strCache>
                <c:ptCount val="12"/>
                <c:pt idx="0">
                  <c:v>July</c:v>
                </c:pt>
                <c:pt idx="1">
                  <c:v>August</c:v>
                </c:pt>
                <c:pt idx="2">
                  <c:v>September</c:v>
                </c:pt>
                <c:pt idx="3">
                  <c:v>October</c:v>
                </c:pt>
                <c:pt idx="4">
                  <c:v>November</c:v>
                </c:pt>
                <c:pt idx="5">
                  <c:v>December</c:v>
                </c:pt>
                <c:pt idx="6">
                  <c:v>January</c:v>
                </c:pt>
                <c:pt idx="7">
                  <c:v>February</c:v>
                </c:pt>
                <c:pt idx="8">
                  <c:v>March</c:v>
                </c:pt>
                <c:pt idx="9">
                  <c:v>April</c:v>
                </c:pt>
                <c:pt idx="10">
                  <c:v>May</c:v>
                </c:pt>
                <c:pt idx="11">
                  <c:v>June</c:v>
                </c:pt>
              </c:strCache>
            </c:strRef>
          </c:cat>
          <c:val>
            <c:numRef>
              <c:f>DATA!$C$60:$C$71</c:f>
              <c:numCache>
                <c:formatCode>_(* #,##0_);_(* \(#,##0\);_(* "-"??_);_(@_)</c:formatCode>
                <c:ptCount val="12"/>
                <c:pt idx="0">
                  <c:v>1057452</c:v>
                </c:pt>
                <c:pt idx="1">
                  <c:v>1057452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F40-451F-B196-C28FB9F7FB59}"/>
            </c:ext>
          </c:extLst>
        </c:ser>
        <c:ser>
          <c:idx val="2"/>
          <c:order val="1"/>
          <c:tx>
            <c:strRef>
              <c:f>DATA!$D$59</c:f>
              <c:strCache>
                <c:ptCount val="1"/>
                <c:pt idx="0">
                  <c:v>Operating</c:v>
                </c:pt>
              </c:strCache>
            </c:strRef>
          </c:tx>
          <c:spPr>
            <a:pattFill prst="zigZag">
              <a:fgClr>
                <a:srgbClr val="002060"/>
              </a:fgClr>
              <a:bgClr>
                <a:schemeClr val="accent1">
                  <a:lumMod val="40000"/>
                  <a:lumOff val="60000"/>
                </a:schemeClr>
              </a:bgClr>
            </a:pattFill>
          </c:spPr>
          <c:invertIfNegative val="0"/>
          <c:cat>
            <c:strRef>
              <c:f>DATA!$A$60:$A$71</c:f>
              <c:strCache>
                <c:ptCount val="12"/>
                <c:pt idx="0">
                  <c:v>July</c:v>
                </c:pt>
                <c:pt idx="1">
                  <c:v>August</c:v>
                </c:pt>
                <c:pt idx="2">
                  <c:v>September</c:v>
                </c:pt>
                <c:pt idx="3">
                  <c:v>October</c:v>
                </c:pt>
                <c:pt idx="4">
                  <c:v>November</c:v>
                </c:pt>
                <c:pt idx="5">
                  <c:v>December</c:v>
                </c:pt>
                <c:pt idx="6">
                  <c:v>January</c:v>
                </c:pt>
                <c:pt idx="7">
                  <c:v>February</c:v>
                </c:pt>
                <c:pt idx="8">
                  <c:v>March</c:v>
                </c:pt>
                <c:pt idx="9">
                  <c:v>April</c:v>
                </c:pt>
                <c:pt idx="10">
                  <c:v>May</c:v>
                </c:pt>
                <c:pt idx="11">
                  <c:v>June</c:v>
                </c:pt>
              </c:strCache>
            </c:strRef>
          </c:cat>
          <c:val>
            <c:numRef>
              <c:f>DATA!$D$60:$D$71</c:f>
              <c:numCache>
                <c:formatCode>_(* #,##0_);_(* \(#,##0\);_(* "-"??_);_(@_)</c:formatCode>
                <c:ptCount val="12"/>
                <c:pt idx="0">
                  <c:v>1113361.169999999</c:v>
                </c:pt>
                <c:pt idx="1">
                  <c:v>1059410.3900000015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F40-451F-B196-C28FB9F7FB5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432818672"/>
        <c:axId val="1"/>
      </c:barChart>
      <c:lineChart>
        <c:grouping val="standard"/>
        <c:varyColors val="0"/>
        <c:ser>
          <c:idx val="3"/>
          <c:order val="2"/>
          <c:tx>
            <c:strRef>
              <c:f>DATA!$E$59</c:f>
              <c:strCache>
                <c:ptCount val="1"/>
                <c:pt idx="0">
                  <c:v>Prior Yr Total</c:v>
                </c:pt>
              </c:strCache>
            </c:strRef>
          </c:tx>
          <c:spPr>
            <a:ln w="38100">
              <a:solidFill>
                <a:schemeClr val="accent1"/>
              </a:solidFill>
            </a:ln>
          </c:spPr>
          <c:marker>
            <c:spPr>
              <a:solidFill>
                <a:schemeClr val="accent1"/>
              </a:solidFill>
              <a:ln w="12700">
                <a:solidFill>
                  <a:schemeClr val="accent1"/>
                </a:solidFill>
              </a:ln>
            </c:spPr>
          </c:marker>
          <c:val>
            <c:numRef>
              <c:f>DATA!$E$60:$E$71</c:f>
              <c:numCache>
                <c:formatCode>_(* #,##0_);_(* \(#,##0\);_(* "-"??_);_(@_)</c:formatCode>
                <c:ptCount val="12"/>
                <c:pt idx="0">
                  <c:v>2305325.63</c:v>
                </c:pt>
                <c:pt idx="1">
                  <c:v>2141077.2299999995</c:v>
                </c:pt>
                <c:pt idx="2">
                  <c:v>2070430.36</c:v>
                </c:pt>
                <c:pt idx="3">
                  <c:v>2201229.52</c:v>
                </c:pt>
                <c:pt idx="4">
                  <c:v>2816847.1799999997</c:v>
                </c:pt>
                <c:pt idx="5">
                  <c:v>3520432.13</c:v>
                </c:pt>
                <c:pt idx="6">
                  <c:v>3546138.8400000003</c:v>
                </c:pt>
                <c:pt idx="7">
                  <c:v>2667108.7400000012</c:v>
                </c:pt>
                <c:pt idx="8">
                  <c:v>2639513.2600000007</c:v>
                </c:pt>
                <c:pt idx="9">
                  <c:v>3606895.2700000005</c:v>
                </c:pt>
                <c:pt idx="10">
                  <c:v>3686339.5200000014</c:v>
                </c:pt>
                <c:pt idx="11">
                  <c:v>2939408.54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8F40-451F-B196-C28FB9F7FB59}"/>
            </c:ext>
          </c:extLst>
        </c:ser>
        <c:ser>
          <c:idx val="4"/>
          <c:order val="3"/>
          <c:tx>
            <c:strRef>
              <c:f>DATA!$F$59</c:f>
              <c:strCache>
                <c:ptCount val="1"/>
                <c:pt idx="0">
                  <c:v> Current Budget </c:v>
                </c:pt>
              </c:strCache>
            </c:strRef>
          </c:tx>
          <c:spPr>
            <a:ln w="38100">
              <a:solidFill>
                <a:schemeClr val="accent2">
                  <a:lumMod val="50000"/>
                </a:schemeClr>
              </a:solidFill>
              <a:prstDash val="dash"/>
            </a:ln>
          </c:spPr>
          <c:marker>
            <c:spPr>
              <a:solidFill>
                <a:schemeClr val="accent2">
                  <a:lumMod val="50000"/>
                </a:schemeClr>
              </a:solidFill>
              <a:ln>
                <a:solidFill>
                  <a:schemeClr val="accent2">
                    <a:lumMod val="50000"/>
                  </a:schemeClr>
                </a:solidFill>
              </a:ln>
            </c:spPr>
          </c:marker>
          <c:val>
            <c:numRef>
              <c:f>DATA!$F$60:$F$71</c:f>
              <c:numCache>
                <c:formatCode>_(* #,##0_);_(* \(#,##0\);_(* "-"??_);_(@_)</c:formatCode>
                <c:ptCount val="12"/>
                <c:pt idx="0">
                  <c:v>2117888.6358333332</c:v>
                </c:pt>
                <c:pt idx="1">
                  <c:v>1945844.081666667</c:v>
                </c:pt>
                <c:pt idx="2">
                  <c:v>1773799.5275000005</c:v>
                </c:pt>
                <c:pt idx="3">
                  <c:v>1901754.9733333341</c:v>
                </c:pt>
                <c:pt idx="4">
                  <c:v>1229710.4191666674</c:v>
                </c:pt>
                <c:pt idx="5">
                  <c:v>3987455.8650000002</c:v>
                </c:pt>
                <c:pt idx="6">
                  <c:v>3015411.3108333345</c:v>
                </c:pt>
                <c:pt idx="7">
                  <c:v>2843366.7566666687</c:v>
                </c:pt>
                <c:pt idx="8">
                  <c:v>2671322.2025000025</c:v>
                </c:pt>
                <c:pt idx="9">
                  <c:v>4096378.6483333362</c:v>
                </c:pt>
                <c:pt idx="10">
                  <c:v>3924334.09416667</c:v>
                </c:pt>
                <c:pt idx="11">
                  <c:v>2952289.5400000038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8F40-451F-B196-C28FB9F7FB5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32818672"/>
        <c:axId val="1"/>
      </c:lineChart>
      <c:catAx>
        <c:axId val="43281867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3120000" vert="horz"/>
          <a:lstStyle/>
          <a:p>
            <a:pPr>
              <a:defRPr sz="1400" b="0" i="1" u="none" strike="noStrike" baseline="0">
                <a:solidFill>
                  <a:schemeClr val="bg2">
                    <a:lumMod val="50000"/>
                  </a:schemeClr>
                </a:solidFill>
                <a:latin typeface="Trebuchet MS" panose="020B0603020202020204" pitchFamily="34" charset="0"/>
                <a:ea typeface="Calibri"/>
                <a:cs typeface="Calibri"/>
              </a:defRPr>
            </a:pPr>
            <a:endParaRPr lang="en-US"/>
          </a:p>
        </c:txPr>
        <c:crossAx val="1"/>
        <c:crosses val="autoZero"/>
        <c:auto val="1"/>
        <c:lblAlgn val="ctr"/>
        <c:lblOffset val="100"/>
        <c:noMultiLvlLbl val="0"/>
      </c:catAx>
      <c:valAx>
        <c:axId val="1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accent6">
                  <a:lumMod val="75000"/>
                </a:schemeClr>
              </a:solidFill>
              <a:round/>
            </a:ln>
            <a:effectLst/>
          </c:spPr>
        </c:majorGridlines>
        <c:numFmt formatCode="\$#,##0" sourceLinked="0"/>
        <c:majorTickMark val="none"/>
        <c:minorTickMark val="none"/>
        <c:tickLblPos val="nextTo"/>
        <c:spPr>
          <a:ln w="6350">
            <a:noFill/>
          </a:ln>
        </c:spPr>
        <c:txPr>
          <a:bodyPr rot="0" vert="horz"/>
          <a:lstStyle/>
          <a:p>
            <a:pPr>
              <a:defRPr sz="1600" b="0" i="1" u="none" strike="noStrike" baseline="0">
                <a:solidFill>
                  <a:schemeClr val="bg2">
                    <a:lumMod val="50000"/>
                  </a:schemeClr>
                </a:solidFill>
                <a:latin typeface="Trebuchet MS" panose="020B0603020202020204" pitchFamily="34" charset="0"/>
                <a:ea typeface="Calibri"/>
                <a:cs typeface="Calibri"/>
              </a:defRPr>
            </a:pPr>
            <a:endParaRPr lang="en-US"/>
          </a:p>
        </c:txPr>
        <c:crossAx val="432818672"/>
        <c:crosses val="autoZero"/>
        <c:crossBetween val="between"/>
        <c:majorUnit val="1000000"/>
        <c:dispUnits>
          <c:builtInUnit val="millions"/>
          <c:dispUnitsLbl>
            <c:layout>
              <c:manualLayout>
                <c:xMode val="edge"/>
                <c:yMode val="edge"/>
                <c:x val="2.5569141070637676E-2"/>
                <c:y val="0.40047602584094738"/>
              </c:manualLayout>
            </c:layout>
            <c:txPr>
              <a:bodyPr/>
              <a:lstStyle/>
              <a:p>
                <a:pPr>
                  <a:defRPr sz="1600" b="0">
                    <a:solidFill>
                      <a:schemeClr val="bg2">
                        <a:lumMod val="50000"/>
                      </a:schemeClr>
                    </a:solidFill>
                    <a:latin typeface="Trebuchet MS" panose="020B0603020202020204" pitchFamily="34" charset="0"/>
                  </a:defRPr>
                </a:pPr>
                <a:endParaRPr lang="en-US"/>
              </a:p>
            </c:txPr>
          </c:dispUnitsLbl>
        </c:dispUnits>
      </c:valAx>
      <c:spPr>
        <a:noFill/>
        <a:ln w="25400">
          <a:noFill/>
        </a:ln>
      </c:spPr>
    </c:plotArea>
    <c:legend>
      <c:legendPos val="b"/>
      <c:layout>
        <c:manualLayout>
          <c:xMode val="edge"/>
          <c:yMode val="edge"/>
          <c:x val="0.13729526116927693"/>
          <c:y val="0.95171288717893565"/>
          <c:w val="0.76862288367800169"/>
          <c:h val="4.1506139501909733E-2"/>
        </c:manualLayout>
      </c:layout>
      <c:overlay val="0"/>
      <c:spPr>
        <a:noFill/>
        <a:ln w="3175">
          <a:solidFill>
            <a:schemeClr val="tx1"/>
          </a:solidFill>
        </a:ln>
        <a:effectLst/>
      </c:spPr>
      <c:txPr>
        <a:bodyPr/>
        <a:lstStyle/>
        <a:p>
          <a:pPr>
            <a:defRPr sz="1400" b="1" i="1" u="none" strike="noStrike" baseline="0">
              <a:solidFill>
                <a:schemeClr val="bg2">
                  <a:lumMod val="50000"/>
                </a:schemeClr>
              </a:solidFill>
              <a:latin typeface="Trebuchet MS" panose="020B0603020202020204" pitchFamily="34" charset="0"/>
              <a:ea typeface="Calibri"/>
              <a:cs typeface="Calibri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 sz="1000" b="1" i="1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2800" b="1" i="1" u="none" strike="noStrike" baseline="0">
                <a:solidFill>
                  <a:schemeClr val="bg2">
                    <a:lumMod val="50000"/>
                  </a:schemeClr>
                </a:solidFill>
                <a:latin typeface="+mj-lt"/>
                <a:ea typeface="Calibri"/>
                <a:cs typeface="Calibri"/>
              </a:defRPr>
            </a:pPr>
            <a:r>
              <a:rPr lang="en-US" sz="2800">
                <a:solidFill>
                  <a:schemeClr val="bg2">
                    <a:lumMod val="50000"/>
                  </a:schemeClr>
                </a:solidFill>
                <a:latin typeface="+mj-lt"/>
              </a:rPr>
              <a:t>General Fund Revenue</a:t>
            </a:r>
          </a:p>
        </c:rich>
      </c:tx>
      <c:layout>
        <c:manualLayout>
          <c:xMode val="edge"/>
          <c:yMode val="edge"/>
          <c:x val="0.34331135531135532"/>
          <c:y val="2.2250473555812052E-2"/>
        </c:manualLayout>
      </c:layout>
      <c:overlay val="0"/>
      <c:spPr>
        <a:noFill/>
        <a:ln w="25400">
          <a:noFill/>
        </a:ln>
      </c:spPr>
    </c:title>
    <c:autoTitleDeleted val="0"/>
    <c:plotArea>
      <c:layout>
        <c:manualLayout>
          <c:layoutTarget val="inner"/>
          <c:xMode val="edge"/>
          <c:yMode val="edge"/>
          <c:x val="0.10680372645726977"/>
          <c:y val="0.1165498810219435"/>
          <c:w val="0.9029031472777721"/>
          <c:h val="0.70201803560540277"/>
        </c:manualLayout>
      </c:layout>
      <c:lineChart>
        <c:grouping val="standard"/>
        <c:varyColors val="0"/>
        <c:ser>
          <c:idx val="0"/>
          <c:order val="0"/>
          <c:tx>
            <c:strRef>
              <c:f>DATA!$D$2</c:f>
              <c:strCache>
                <c:ptCount val="1"/>
                <c:pt idx="0">
                  <c:v>Prior Year</c:v>
                </c:pt>
              </c:strCache>
            </c:strRef>
          </c:tx>
          <c:spPr>
            <a:ln w="38100" cap="rnd">
              <a:solidFill>
                <a:schemeClr val="accent1"/>
              </a:solidFill>
              <a:round/>
            </a:ln>
            <a:effectLst/>
          </c:spPr>
          <c:marker>
            <c:spPr>
              <a:solidFill>
                <a:schemeClr val="accent1"/>
              </a:solidFill>
              <a:ln w="25400">
                <a:solidFill>
                  <a:schemeClr val="accent1"/>
                </a:solidFill>
              </a:ln>
            </c:spPr>
          </c:marker>
          <c:cat>
            <c:strRef>
              <c:f>DATA!$A$3:$A$14</c:f>
              <c:strCache>
                <c:ptCount val="12"/>
                <c:pt idx="0">
                  <c:v>July</c:v>
                </c:pt>
                <c:pt idx="1">
                  <c:v>August</c:v>
                </c:pt>
                <c:pt idx="2">
                  <c:v>September</c:v>
                </c:pt>
                <c:pt idx="3">
                  <c:v>October</c:v>
                </c:pt>
                <c:pt idx="4">
                  <c:v>November</c:v>
                </c:pt>
                <c:pt idx="5">
                  <c:v>December</c:v>
                </c:pt>
                <c:pt idx="6">
                  <c:v>January</c:v>
                </c:pt>
                <c:pt idx="7">
                  <c:v>February</c:v>
                </c:pt>
                <c:pt idx="8">
                  <c:v>March</c:v>
                </c:pt>
                <c:pt idx="9">
                  <c:v>April</c:v>
                </c:pt>
                <c:pt idx="10">
                  <c:v>May</c:v>
                </c:pt>
                <c:pt idx="11">
                  <c:v>June</c:v>
                </c:pt>
              </c:strCache>
            </c:strRef>
          </c:cat>
          <c:val>
            <c:numRef>
              <c:f>DATA!$B$36:$B$47</c:f>
              <c:numCache>
                <c:formatCode>"$"#,##0_);\("$"#,##0\)</c:formatCode>
                <c:ptCount val="12"/>
                <c:pt idx="0" formatCode="_(&quot;$&quot;* #,##0_);_(&quot;$&quot;* \(#,##0\);_(&quot;$&quot;* &quot;-&quot;??_);_(@_)">
                  <c:v>58362.47</c:v>
                </c:pt>
                <c:pt idx="1">
                  <c:v>127581.56000000001</c:v>
                </c:pt>
                <c:pt idx="2">
                  <c:v>263480.15999999997</c:v>
                </c:pt>
                <c:pt idx="3">
                  <c:v>599917.25</c:v>
                </c:pt>
                <c:pt idx="4">
                  <c:v>1454937.96</c:v>
                </c:pt>
                <c:pt idx="5">
                  <c:v>3162849.41</c:v>
                </c:pt>
                <c:pt idx="6">
                  <c:v>3482433.1200000006</c:v>
                </c:pt>
                <c:pt idx="7">
                  <c:v>3644455.4800000004</c:v>
                </c:pt>
                <c:pt idx="8">
                  <c:v>4033812.0600000005</c:v>
                </c:pt>
                <c:pt idx="9">
                  <c:v>6090781.71</c:v>
                </c:pt>
                <c:pt idx="10">
                  <c:v>6402015.4400000013</c:v>
                </c:pt>
                <c:pt idx="11">
                  <c:v>6708809.6500000004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6E80-495A-84B7-7F61D4F7EB06}"/>
            </c:ext>
          </c:extLst>
        </c:ser>
        <c:ser>
          <c:idx val="1"/>
          <c:order val="1"/>
          <c:tx>
            <c:strRef>
              <c:f>DATA!$D$17</c:f>
              <c:strCache>
                <c:ptCount val="1"/>
                <c:pt idx="0">
                  <c:v>Current Year</c:v>
                </c:pt>
              </c:strCache>
            </c:strRef>
          </c:tx>
          <c:spPr>
            <a:ln w="38100" cap="rnd">
              <a:solidFill>
                <a:schemeClr val="accent2">
                  <a:lumMod val="50000"/>
                </a:schemeClr>
              </a:solidFill>
              <a:round/>
            </a:ln>
            <a:effectLst/>
          </c:spPr>
          <c:marker>
            <c:spPr>
              <a:solidFill>
                <a:schemeClr val="accent2">
                  <a:lumMod val="50000"/>
                </a:schemeClr>
              </a:solidFill>
              <a:ln w="25400">
                <a:solidFill>
                  <a:schemeClr val="accent2">
                    <a:lumMod val="50000"/>
                  </a:schemeClr>
                </a:solidFill>
              </a:ln>
            </c:spPr>
          </c:marker>
          <c:val>
            <c:numRef>
              <c:f>DATA!$D$36:$D$47</c:f>
              <c:numCache>
                <c:formatCode>_(* #,##0_);_(* \(#,##0\);_(* "-"??_);_(@_)</c:formatCode>
                <c:ptCount val="12"/>
                <c:pt idx="0">
                  <c:v>136673</c:v>
                </c:pt>
                <c:pt idx="1">
                  <c:v>329951.12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6E80-495A-84B7-7F61D4F7EB06}"/>
            </c:ext>
          </c:extLst>
        </c:ser>
        <c:ser>
          <c:idx val="2"/>
          <c:order val="2"/>
          <c:tx>
            <c:v>Current Budget</c:v>
          </c:tx>
          <c:spPr>
            <a:ln w="38100" cap="rnd">
              <a:solidFill>
                <a:schemeClr val="accent2">
                  <a:lumMod val="75000"/>
                </a:schemeClr>
              </a:solidFill>
              <a:prstDash val="dash"/>
              <a:round/>
            </a:ln>
            <a:effectLst/>
          </c:spPr>
          <c:marker>
            <c:spPr>
              <a:solidFill>
                <a:schemeClr val="accent2">
                  <a:lumMod val="75000"/>
                </a:schemeClr>
              </a:solidFill>
              <a:ln w="25400">
                <a:solidFill>
                  <a:schemeClr val="accent2">
                    <a:lumMod val="75000"/>
                  </a:schemeClr>
                </a:solidFill>
              </a:ln>
            </c:spPr>
          </c:marker>
          <c:val>
            <c:numRef>
              <c:f>DATA!$C$36:$C$47</c:f>
              <c:numCache>
                <c:formatCode>"$"#,##0_);\("$"#,##0\)</c:formatCode>
                <c:ptCount val="12"/>
                <c:pt idx="0">
                  <c:v>117166.66666666667</c:v>
                </c:pt>
                <c:pt idx="1">
                  <c:v>234333.33333333334</c:v>
                </c:pt>
                <c:pt idx="2">
                  <c:v>351500</c:v>
                </c:pt>
                <c:pt idx="3">
                  <c:v>768666.66666666674</c:v>
                </c:pt>
                <c:pt idx="4">
                  <c:v>1185833.3333333335</c:v>
                </c:pt>
                <c:pt idx="5">
                  <c:v>4232790</c:v>
                </c:pt>
                <c:pt idx="6">
                  <c:v>4349956.666666667</c:v>
                </c:pt>
                <c:pt idx="7">
                  <c:v>4467123.333333334</c:v>
                </c:pt>
                <c:pt idx="8">
                  <c:v>4584290.0000000009</c:v>
                </c:pt>
                <c:pt idx="9">
                  <c:v>7098557.6666666679</c:v>
                </c:pt>
                <c:pt idx="10">
                  <c:v>7215724.3333333349</c:v>
                </c:pt>
                <c:pt idx="11">
                  <c:v>7332891.0000000019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6E80-495A-84B7-7F61D4F7EB0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32992256"/>
        <c:axId val="1"/>
      </c:lineChart>
      <c:catAx>
        <c:axId val="43299225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2700000" vert="horz"/>
          <a:lstStyle/>
          <a:p>
            <a:pPr>
              <a:defRPr sz="16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en-US"/>
          </a:p>
        </c:txPr>
        <c:crossAx val="1"/>
        <c:crosses val="autoZero"/>
        <c:auto val="1"/>
        <c:lblAlgn val="ctr"/>
        <c:lblOffset val="100"/>
        <c:noMultiLvlLbl val="0"/>
      </c:catAx>
      <c:valAx>
        <c:axId val="1"/>
        <c:scaling>
          <c:orientation val="minMax"/>
          <c:max val="90000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\$#,##0" sourceLinked="0"/>
        <c:majorTickMark val="none"/>
        <c:minorTickMark val="none"/>
        <c:tickLblPos val="nextTo"/>
        <c:spPr>
          <a:ln w="6350">
            <a:noFill/>
          </a:ln>
        </c:spPr>
        <c:txPr>
          <a:bodyPr rot="0" vert="horz"/>
          <a:lstStyle/>
          <a:p>
            <a:pPr>
              <a:defRPr sz="1600" b="0" i="1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en-US"/>
          </a:p>
        </c:txPr>
        <c:crossAx val="432992256"/>
        <c:crosses val="autoZero"/>
        <c:crossBetween val="between"/>
        <c:majorUnit val="1000000"/>
        <c:dispUnits>
          <c:builtInUnit val="millions"/>
          <c:dispUnitsLbl>
            <c:layout>
              <c:manualLayout>
                <c:xMode val="edge"/>
                <c:yMode val="edge"/>
                <c:x val="1.2930691355888207E-2"/>
                <c:y val="0.38450565838074729"/>
              </c:manualLayout>
            </c:layout>
            <c:txPr>
              <a:bodyPr/>
              <a:lstStyle/>
              <a:p>
                <a:pPr>
                  <a:defRPr sz="1600" b="0" i="1"/>
                </a:pPr>
                <a:endParaRPr lang="en-US"/>
              </a:p>
            </c:txPr>
          </c:dispUnitsLbl>
        </c:dispUnits>
      </c:valAx>
      <c:spPr>
        <a:noFill/>
        <a:ln w="3175">
          <a:solidFill>
            <a:schemeClr val="tx1"/>
          </a:solidFill>
        </a:ln>
      </c:spPr>
    </c:plotArea>
    <c:legend>
      <c:legendPos val="b"/>
      <c:layout>
        <c:manualLayout>
          <c:xMode val="edge"/>
          <c:yMode val="edge"/>
          <c:x val="0.70736659200591123"/>
          <c:y val="0.56691799888650274"/>
          <c:w val="0.22118796688875425"/>
          <c:h val="0.1929610326439346"/>
        </c:manualLayout>
      </c:layout>
      <c:overlay val="0"/>
      <c:spPr>
        <a:solidFill>
          <a:schemeClr val="bg1"/>
        </a:solidFill>
        <a:ln w="3175">
          <a:solidFill>
            <a:schemeClr val="tx1"/>
          </a:solidFill>
        </a:ln>
        <a:effectLst/>
      </c:spPr>
      <c:txPr>
        <a:bodyPr/>
        <a:lstStyle/>
        <a:p>
          <a:pPr>
            <a:defRPr sz="1400" b="0" i="1" u="none" strike="noStrike" baseline="0">
              <a:solidFill>
                <a:srgbClr val="000000"/>
              </a:solidFill>
              <a:latin typeface="Calibri"/>
              <a:ea typeface="Calibri"/>
              <a:cs typeface="Calibri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 sz="1200" b="1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 algn="ctr">
              <a:defRPr sz="2800" b="1" i="1" u="none" strike="noStrike" baseline="0">
                <a:solidFill>
                  <a:schemeClr val="bg2">
                    <a:lumMod val="50000"/>
                  </a:schemeClr>
                </a:solidFill>
                <a:latin typeface="Trebuchet MS" panose="020B0603020202020204" pitchFamily="34" charset="0"/>
                <a:ea typeface="Calibri"/>
                <a:cs typeface="Calibri"/>
              </a:defRPr>
            </a:pPr>
            <a:r>
              <a:rPr lang="en-US" sz="2800" baseline="0">
                <a:solidFill>
                  <a:schemeClr val="bg2">
                    <a:lumMod val="50000"/>
                  </a:schemeClr>
                </a:solidFill>
                <a:latin typeface="Trebuchet MS" panose="020B0603020202020204" pitchFamily="34" charset="0"/>
              </a:rPr>
              <a:t>General Fund Expenditures</a:t>
            </a:r>
          </a:p>
        </c:rich>
      </c:tx>
      <c:layout>
        <c:manualLayout>
          <c:xMode val="edge"/>
          <c:yMode val="edge"/>
          <c:x val="0.25663287690211739"/>
          <c:y val="4.5812455261274203E-5"/>
        </c:manualLayout>
      </c:layout>
      <c:overlay val="0"/>
      <c:spPr>
        <a:noFill/>
        <a:ln w="25400">
          <a:noFill/>
        </a:ln>
      </c:spPr>
    </c:title>
    <c:autoTitleDeleted val="0"/>
    <c:plotArea>
      <c:layout>
        <c:manualLayout>
          <c:layoutTarget val="inner"/>
          <c:xMode val="edge"/>
          <c:yMode val="edge"/>
          <c:x val="8.3922105082617077E-2"/>
          <c:y val="7.5024014252942917E-2"/>
          <c:w val="0.9029031472777721"/>
          <c:h val="0.73430098575103886"/>
        </c:manualLayout>
      </c:layout>
      <c:lineChart>
        <c:grouping val="standard"/>
        <c:varyColors val="0"/>
        <c:ser>
          <c:idx val="0"/>
          <c:order val="0"/>
          <c:tx>
            <c:strRef>
              <c:f>DATA!$D$2</c:f>
              <c:strCache>
                <c:ptCount val="1"/>
                <c:pt idx="0">
                  <c:v>Prior Year</c:v>
                </c:pt>
              </c:strCache>
            </c:strRef>
          </c:tx>
          <c:spPr>
            <a:ln w="38100" cap="rnd">
              <a:solidFill>
                <a:schemeClr val="accent1"/>
              </a:solidFill>
              <a:round/>
            </a:ln>
            <a:effectLst/>
          </c:spPr>
          <c:marker>
            <c:spPr>
              <a:solidFill>
                <a:schemeClr val="accent1"/>
              </a:solidFill>
              <a:ln w="25400">
                <a:solidFill>
                  <a:schemeClr val="accent1"/>
                </a:solidFill>
              </a:ln>
            </c:spPr>
          </c:marker>
          <c:cat>
            <c:strRef>
              <c:f>DATA!$A$3:$A$14</c:f>
              <c:strCache>
                <c:ptCount val="12"/>
                <c:pt idx="0">
                  <c:v>July</c:v>
                </c:pt>
                <c:pt idx="1">
                  <c:v>August</c:v>
                </c:pt>
                <c:pt idx="2">
                  <c:v>September</c:v>
                </c:pt>
                <c:pt idx="3">
                  <c:v>October</c:v>
                </c:pt>
                <c:pt idx="4">
                  <c:v>November</c:v>
                </c:pt>
                <c:pt idx="5">
                  <c:v>December</c:v>
                </c:pt>
                <c:pt idx="6">
                  <c:v>January</c:v>
                </c:pt>
                <c:pt idx="7">
                  <c:v>February</c:v>
                </c:pt>
                <c:pt idx="8">
                  <c:v>March</c:v>
                </c:pt>
                <c:pt idx="9">
                  <c:v>April</c:v>
                </c:pt>
                <c:pt idx="10">
                  <c:v>May</c:v>
                </c:pt>
                <c:pt idx="11">
                  <c:v>June</c:v>
                </c:pt>
              </c:strCache>
            </c:strRef>
          </c:cat>
          <c:val>
            <c:numRef>
              <c:f>DATA!$E$36:$E$47</c:f>
              <c:numCache>
                <c:formatCode>_(* #,##0_);_(* \(#,##0\);_(* "-"??_);_(@_)</c:formatCode>
                <c:ptCount val="12"/>
                <c:pt idx="0">
                  <c:v>1045474.9700000002</c:v>
                </c:pt>
                <c:pt idx="1">
                  <c:v>1278942.4600000002</c:v>
                </c:pt>
                <c:pt idx="2">
                  <c:v>1485487.9299999997</c:v>
                </c:pt>
                <c:pt idx="3">
                  <c:v>1691125.8599999999</c:v>
                </c:pt>
                <c:pt idx="4">
                  <c:v>1930528.91</c:v>
                </c:pt>
                <c:pt idx="5">
                  <c:v>2934855.41</c:v>
                </c:pt>
                <c:pt idx="6">
                  <c:v>3228732.41</c:v>
                </c:pt>
                <c:pt idx="7">
                  <c:v>4269784.8699999992</c:v>
                </c:pt>
                <c:pt idx="8">
                  <c:v>4686736.93</c:v>
                </c:pt>
                <c:pt idx="9">
                  <c:v>5776324.5699999994</c:v>
                </c:pt>
                <c:pt idx="10">
                  <c:v>6008114.0499999998</c:v>
                </c:pt>
                <c:pt idx="11">
                  <c:v>7061839.2400000002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6F8B-4FBA-B687-09C39F82F069}"/>
            </c:ext>
          </c:extLst>
        </c:ser>
        <c:ser>
          <c:idx val="1"/>
          <c:order val="1"/>
          <c:tx>
            <c:strRef>
              <c:f>DATA!$D$17</c:f>
              <c:strCache>
                <c:ptCount val="1"/>
                <c:pt idx="0">
                  <c:v>Current Year</c:v>
                </c:pt>
              </c:strCache>
            </c:strRef>
          </c:tx>
          <c:spPr>
            <a:ln w="38100" cap="rnd">
              <a:solidFill>
                <a:schemeClr val="accent2">
                  <a:lumMod val="50000"/>
                </a:schemeClr>
              </a:solidFill>
              <a:round/>
            </a:ln>
            <a:effectLst/>
          </c:spPr>
          <c:marker>
            <c:spPr>
              <a:solidFill>
                <a:schemeClr val="accent2">
                  <a:lumMod val="50000"/>
                </a:schemeClr>
              </a:solidFill>
              <a:ln w="25400">
                <a:solidFill>
                  <a:schemeClr val="accent2">
                    <a:lumMod val="50000"/>
                  </a:schemeClr>
                </a:solidFill>
              </a:ln>
            </c:spPr>
          </c:marker>
          <c:val>
            <c:numRef>
              <c:f>DATA!$G$36:$G$47</c:f>
              <c:numCache>
                <c:formatCode>_(* #,##0_);_(* \(#,##0\);_(* "-"??_);_(@_)</c:formatCode>
                <c:ptCount val="12"/>
                <c:pt idx="0">
                  <c:v>972671</c:v>
                </c:pt>
                <c:pt idx="1">
                  <c:v>1154647.27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6F8B-4FBA-B687-09C39F82F069}"/>
            </c:ext>
          </c:extLst>
        </c:ser>
        <c:ser>
          <c:idx val="2"/>
          <c:order val="2"/>
          <c:tx>
            <c:v>Current Budget</c:v>
          </c:tx>
          <c:spPr>
            <a:ln w="38100" cap="rnd">
              <a:solidFill>
                <a:schemeClr val="accent2">
                  <a:lumMod val="75000"/>
                </a:schemeClr>
              </a:solidFill>
              <a:prstDash val="dash"/>
              <a:round/>
            </a:ln>
            <a:effectLst/>
          </c:spPr>
          <c:marker>
            <c:spPr>
              <a:solidFill>
                <a:schemeClr val="accent2">
                  <a:lumMod val="75000"/>
                </a:schemeClr>
              </a:solidFill>
              <a:ln w="25400">
                <a:solidFill>
                  <a:schemeClr val="accent2">
                    <a:lumMod val="75000"/>
                  </a:schemeClr>
                </a:solidFill>
              </a:ln>
            </c:spPr>
          </c:marker>
          <c:val>
            <c:numRef>
              <c:f>DATA!$F$36:$F$47</c:f>
              <c:numCache>
                <c:formatCode>"$"#,##0_);\("$"#,##0\)</c:formatCode>
                <c:ptCount val="12"/>
                <c:pt idx="0">
                  <c:v>938686.5708333333</c:v>
                </c:pt>
                <c:pt idx="1">
                  <c:v>1227897.7916666665</c:v>
                </c:pt>
                <c:pt idx="2">
                  <c:v>1517109.0124999997</c:v>
                </c:pt>
                <c:pt idx="3">
                  <c:v>1806320.2333333329</c:v>
                </c:pt>
                <c:pt idx="4">
                  <c:v>2895531.4541666661</c:v>
                </c:pt>
                <c:pt idx="5">
                  <c:v>3184742.6749999993</c:v>
                </c:pt>
                <c:pt idx="6">
                  <c:v>4273953.8958333321</c:v>
                </c:pt>
                <c:pt idx="7">
                  <c:v>4563165.1166666653</c:v>
                </c:pt>
                <c:pt idx="8">
                  <c:v>4852376.3374999985</c:v>
                </c:pt>
                <c:pt idx="9">
                  <c:v>5941587.5583333317</c:v>
                </c:pt>
                <c:pt idx="10">
                  <c:v>6230798.7791666649</c:v>
                </c:pt>
                <c:pt idx="11">
                  <c:v>7320009.9999999981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6F8B-4FBA-B687-09C39F82F06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32815392"/>
        <c:axId val="1"/>
      </c:lineChart>
      <c:catAx>
        <c:axId val="43281539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2700000" vert="horz"/>
          <a:lstStyle/>
          <a:p>
            <a:pPr>
              <a:defRPr sz="1400" b="0" i="1" u="none" strike="noStrike" baseline="0">
                <a:solidFill>
                  <a:schemeClr val="bg2">
                    <a:lumMod val="50000"/>
                  </a:schemeClr>
                </a:solidFill>
                <a:latin typeface="Trebuchet MS" panose="020B0603020202020204" pitchFamily="34" charset="0"/>
                <a:ea typeface="Calibri"/>
                <a:cs typeface="Calibri"/>
              </a:defRPr>
            </a:pPr>
            <a:endParaRPr lang="en-US"/>
          </a:p>
        </c:txPr>
        <c:crossAx val="1"/>
        <c:crosses val="autoZero"/>
        <c:auto val="1"/>
        <c:lblAlgn val="ctr"/>
        <c:lblOffset val="100"/>
        <c:noMultiLvlLbl val="0"/>
      </c:catAx>
      <c:valAx>
        <c:axId val="1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&quot;$&quot;#,##0" sourceLinked="0"/>
        <c:majorTickMark val="none"/>
        <c:minorTickMark val="none"/>
        <c:tickLblPos val="nextTo"/>
        <c:spPr>
          <a:ln w="6350">
            <a:noFill/>
          </a:ln>
        </c:spPr>
        <c:txPr>
          <a:bodyPr rot="0" vert="horz"/>
          <a:lstStyle/>
          <a:p>
            <a:pPr>
              <a:defRPr sz="1600" b="0" i="1" u="none" strike="noStrike" baseline="0">
                <a:solidFill>
                  <a:schemeClr val="bg2">
                    <a:lumMod val="50000"/>
                  </a:schemeClr>
                </a:solidFill>
                <a:latin typeface="Trebuchet MS" panose="020B0603020202020204" pitchFamily="34" charset="0"/>
                <a:ea typeface="Calibri"/>
                <a:cs typeface="Calibri"/>
              </a:defRPr>
            </a:pPr>
            <a:endParaRPr lang="en-US"/>
          </a:p>
        </c:txPr>
        <c:crossAx val="432815392"/>
        <c:crosses val="autoZero"/>
        <c:crossBetween val="between"/>
        <c:majorUnit val="1000000"/>
        <c:dispUnits>
          <c:builtInUnit val="millions"/>
          <c:dispUnitsLbl>
            <c:layout>
              <c:manualLayout>
                <c:xMode val="edge"/>
                <c:yMode val="edge"/>
                <c:x val="8.2547373885956561E-4"/>
                <c:y val="0.40995973123149348"/>
              </c:manualLayout>
            </c:layout>
            <c:txPr>
              <a:bodyPr/>
              <a:lstStyle/>
              <a:p>
                <a:pPr>
                  <a:defRPr sz="1600" i="1">
                    <a:solidFill>
                      <a:schemeClr val="bg2">
                        <a:lumMod val="50000"/>
                      </a:schemeClr>
                    </a:solidFill>
                    <a:latin typeface="Trebuchet MS" panose="020B0603020202020204" pitchFamily="34" charset="0"/>
                  </a:defRPr>
                </a:pPr>
                <a:endParaRPr lang="en-US"/>
              </a:p>
            </c:txPr>
          </c:dispUnitsLbl>
        </c:dispUnits>
      </c:valAx>
      <c:spPr>
        <a:noFill/>
        <a:ln w="3175">
          <a:solidFill>
            <a:schemeClr val="tx1"/>
          </a:solidFill>
        </a:ln>
      </c:spPr>
    </c:plotArea>
    <c:legend>
      <c:legendPos val="b"/>
      <c:layout>
        <c:manualLayout>
          <c:xMode val="edge"/>
          <c:yMode val="edge"/>
          <c:x val="0.68024862276830778"/>
          <c:y val="0.61751231929981432"/>
          <c:w val="0.20214034784113522"/>
          <c:h val="0.16858586909138285"/>
        </c:manualLayout>
      </c:layout>
      <c:overlay val="0"/>
      <c:spPr>
        <a:solidFill>
          <a:schemeClr val="bg1"/>
        </a:solidFill>
        <a:ln w="3175">
          <a:solidFill>
            <a:schemeClr val="tx1"/>
          </a:solidFill>
        </a:ln>
        <a:effectLst/>
      </c:spPr>
      <c:txPr>
        <a:bodyPr/>
        <a:lstStyle/>
        <a:p>
          <a:pPr>
            <a:defRPr sz="1400" b="1" i="1" u="none" strike="noStrike" baseline="0">
              <a:solidFill>
                <a:schemeClr val="bg2">
                  <a:lumMod val="50000"/>
                </a:schemeClr>
              </a:solidFill>
              <a:latin typeface="Trebuchet MS" panose="020B0603020202020204" pitchFamily="34" charset="0"/>
              <a:ea typeface="Calibri"/>
              <a:cs typeface="Calibri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en-US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 algn="ctr">
              <a:defRPr sz="2800" b="1" i="1" u="none" strike="noStrike" baseline="0">
                <a:solidFill>
                  <a:schemeClr val="bg2">
                    <a:lumMod val="50000"/>
                  </a:schemeClr>
                </a:solidFill>
                <a:latin typeface="Trebuchet MS" panose="020B0603020202020204" pitchFamily="34" charset="0"/>
                <a:ea typeface="Calibri"/>
                <a:cs typeface="Calibri"/>
              </a:defRPr>
            </a:pPr>
            <a:r>
              <a:rPr lang="en-US" sz="2800" baseline="0" dirty="0">
                <a:solidFill>
                  <a:schemeClr val="bg2">
                    <a:lumMod val="50000"/>
                  </a:schemeClr>
                </a:solidFill>
                <a:latin typeface="Trebuchet MS" panose="020B0603020202020204" pitchFamily="34" charset="0"/>
              </a:rPr>
              <a:t>Dept. 1000 – Administration Exp.</a:t>
            </a:r>
          </a:p>
        </c:rich>
      </c:tx>
      <c:layout>
        <c:manualLayout>
          <c:xMode val="edge"/>
          <c:yMode val="edge"/>
          <c:x val="0.20481909402061085"/>
          <c:y val="3.8873822052587638E-2"/>
        </c:manualLayout>
      </c:layout>
      <c:overlay val="0"/>
      <c:spPr>
        <a:noFill/>
        <a:ln w="25400">
          <a:noFill/>
        </a:ln>
      </c:spPr>
    </c:title>
    <c:autoTitleDeleted val="0"/>
    <c:plotArea>
      <c:layout>
        <c:manualLayout>
          <c:layoutTarget val="inner"/>
          <c:xMode val="edge"/>
          <c:yMode val="edge"/>
          <c:x val="0.13950930012905158"/>
          <c:y val="0.13457524098857399"/>
          <c:w val="0.9029031472777721"/>
          <c:h val="0.67671108103445921"/>
        </c:manualLayout>
      </c:layout>
      <c:lineChart>
        <c:grouping val="standard"/>
        <c:varyColors val="0"/>
        <c:ser>
          <c:idx val="1"/>
          <c:order val="1"/>
          <c:tx>
            <c:strRef>
              <c:f>DATA!$D$17</c:f>
              <c:strCache>
                <c:ptCount val="1"/>
                <c:pt idx="0">
                  <c:v>Current Year</c:v>
                </c:pt>
              </c:strCache>
            </c:strRef>
          </c:tx>
          <c:spPr>
            <a:ln w="38100" cap="rnd">
              <a:solidFill>
                <a:schemeClr val="accent2">
                  <a:lumMod val="50000"/>
                </a:schemeClr>
              </a:solidFill>
              <a:round/>
            </a:ln>
            <a:effectLst/>
          </c:spPr>
          <c:marker>
            <c:spPr>
              <a:solidFill>
                <a:schemeClr val="accent2">
                  <a:lumMod val="50000"/>
                </a:schemeClr>
              </a:solidFill>
              <a:ln w="25400">
                <a:solidFill>
                  <a:schemeClr val="accent2">
                    <a:lumMod val="50000"/>
                  </a:schemeClr>
                </a:solidFill>
              </a:ln>
            </c:spPr>
          </c:marker>
          <c:cat>
            <c:strRef>
              <c:f>Depts!$D$1:$O$1</c:f>
              <c:strCache>
                <c:ptCount val="12"/>
                <c:pt idx="0">
                  <c:v> July  </c:v>
                </c:pt>
                <c:pt idx="1">
                  <c:v> August </c:v>
                </c:pt>
                <c:pt idx="2">
                  <c:v> September </c:v>
                </c:pt>
                <c:pt idx="3">
                  <c:v> October </c:v>
                </c:pt>
                <c:pt idx="4">
                  <c:v> November </c:v>
                </c:pt>
                <c:pt idx="5">
                  <c:v> December </c:v>
                </c:pt>
                <c:pt idx="6">
                  <c:v> January </c:v>
                </c:pt>
                <c:pt idx="7">
                  <c:v> February </c:v>
                </c:pt>
                <c:pt idx="8">
                  <c:v> March </c:v>
                </c:pt>
                <c:pt idx="9">
                  <c:v> April </c:v>
                </c:pt>
                <c:pt idx="10">
                  <c:v> May </c:v>
                </c:pt>
                <c:pt idx="11">
                  <c:v> June </c:v>
                </c:pt>
              </c:strCache>
            </c:strRef>
          </c:cat>
          <c:val>
            <c:numRef>
              <c:f>Depts!$D$2:$O$2</c:f>
              <c:numCache>
                <c:formatCode>_(* #,##0.00_);_(* \(#,##0.00\);_(* "-"??_);_(@_)</c:formatCode>
                <c:ptCount val="12"/>
                <c:pt idx="0">
                  <c:v>721484.46</c:v>
                </c:pt>
                <c:pt idx="1">
                  <c:v>769742.93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48F2-49CC-BF14-D178E1AD167F}"/>
            </c:ext>
          </c:extLst>
        </c:ser>
        <c:ser>
          <c:idx val="2"/>
          <c:order val="2"/>
          <c:tx>
            <c:v>Current Budget</c:v>
          </c:tx>
          <c:spPr>
            <a:ln w="38100" cap="rnd">
              <a:solidFill>
                <a:schemeClr val="accent2">
                  <a:lumMod val="75000"/>
                </a:schemeClr>
              </a:solidFill>
              <a:prstDash val="dash"/>
              <a:round/>
            </a:ln>
            <a:effectLst/>
          </c:spPr>
          <c:marker>
            <c:spPr>
              <a:solidFill>
                <a:schemeClr val="accent2">
                  <a:lumMod val="75000"/>
                </a:schemeClr>
              </a:solidFill>
              <a:ln w="25400">
                <a:solidFill>
                  <a:schemeClr val="accent2">
                    <a:lumMod val="75000"/>
                  </a:schemeClr>
                </a:solidFill>
              </a:ln>
            </c:spPr>
          </c:marker>
          <c:cat>
            <c:strRef>
              <c:f>Depts!$D$1:$O$1</c:f>
              <c:strCache>
                <c:ptCount val="12"/>
                <c:pt idx="0">
                  <c:v> July  </c:v>
                </c:pt>
                <c:pt idx="1">
                  <c:v> August </c:v>
                </c:pt>
                <c:pt idx="2">
                  <c:v> September </c:v>
                </c:pt>
                <c:pt idx="3">
                  <c:v> October </c:v>
                </c:pt>
                <c:pt idx="4">
                  <c:v> November </c:v>
                </c:pt>
                <c:pt idx="5">
                  <c:v> December </c:v>
                </c:pt>
                <c:pt idx="6">
                  <c:v> January </c:v>
                </c:pt>
                <c:pt idx="7">
                  <c:v> February </c:v>
                </c:pt>
                <c:pt idx="8">
                  <c:v> March </c:v>
                </c:pt>
                <c:pt idx="9">
                  <c:v> April </c:v>
                </c:pt>
                <c:pt idx="10">
                  <c:v> May </c:v>
                </c:pt>
                <c:pt idx="11">
                  <c:v> June </c:v>
                </c:pt>
              </c:strCache>
            </c:strRef>
          </c:cat>
          <c:val>
            <c:numRef>
              <c:f>Depts!$D$8:$O$8</c:f>
              <c:numCache>
                <c:formatCode>_(* #,##0_);_(* \(#,##0\);_(* "-"??_);_(@_)</c:formatCode>
                <c:ptCount val="12"/>
                <c:pt idx="0">
                  <c:v>715088.61249999993</c:v>
                </c:pt>
                <c:pt idx="1">
                  <c:v>780542.87499999988</c:v>
                </c:pt>
                <c:pt idx="2">
                  <c:v>845997.13749999984</c:v>
                </c:pt>
                <c:pt idx="3">
                  <c:v>911451.39999999979</c:v>
                </c:pt>
                <c:pt idx="4">
                  <c:v>976905.66249999974</c:v>
                </c:pt>
                <c:pt idx="5">
                  <c:v>1042359.9249999997</c:v>
                </c:pt>
                <c:pt idx="6">
                  <c:v>1107814.1874999998</c:v>
                </c:pt>
                <c:pt idx="7">
                  <c:v>1173268.4499999997</c:v>
                </c:pt>
                <c:pt idx="8">
                  <c:v>1238722.7124999997</c:v>
                </c:pt>
                <c:pt idx="9">
                  <c:v>1304176.9749999996</c:v>
                </c:pt>
                <c:pt idx="10">
                  <c:v>1369631.2374999996</c:v>
                </c:pt>
                <c:pt idx="11">
                  <c:v>1435085.4999999995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48F2-49CC-BF14-D178E1AD167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32815392"/>
        <c:axId val="1"/>
        <c:extLst>
          <c:ext xmlns:c15="http://schemas.microsoft.com/office/drawing/2012/chart" uri="{02D57815-91ED-43cb-92C2-25804820EDAC}">
            <c15:filteredLineSeries>
              <c15:ser>
                <c:idx val="0"/>
                <c:order val="0"/>
                <c:tx>
                  <c:strRef>
                    <c:extLst>
                      <c:ext uri="{02D57815-91ED-43cb-92C2-25804820EDAC}">
                        <c15:formulaRef>
                          <c15:sqref>DATA!$D$2</c15:sqref>
                        </c15:formulaRef>
                      </c:ext>
                    </c:extLst>
                    <c:strCache>
                      <c:ptCount val="1"/>
                      <c:pt idx="0">
                        <c:v>Prior Year</c:v>
                      </c:pt>
                    </c:strCache>
                  </c:strRef>
                </c:tx>
                <c:spPr>
                  <a:ln w="38100" cap="rnd">
                    <a:solidFill>
                      <a:schemeClr val="accent1"/>
                    </a:solidFill>
                    <a:round/>
                  </a:ln>
                  <a:effectLst/>
                </c:spPr>
                <c:marker>
                  <c:spPr>
                    <a:solidFill>
                      <a:schemeClr val="accent1"/>
                    </a:solidFill>
                    <a:ln w="25400">
                      <a:solidFill>
                        <a:schemeClr val="accent1"/>
                      </a:solidFill>
                    </a:ln>
                  </c:spPr>
                </c:marker>
                <c:cat>
                  <c:strRef>
                    <c:extLst>
                      <c:ext uri="{02D57815-91ED-43cb-92C2-25804820EDAC}">
                        <c15:formulaRef>
                          <c15:sqref>Depts!$D$1:$O$1</c15:sqref>
                        </c15:formulaRef>
                      </c:ext>
                    </c:extLst>
                    <c:strCache>
                      <c:ptCount val="12"/>
                      <c:pt idx="0">
                        <c:v> July  </c:v>
                      </c:pt>
                      <c:pt idx="1">
                        <c:v> August </c:v>
                      </c:pt>
                      <c:pt idx="2">
                        <c:v> September </c:v>
                      </c:pt>
                      <c:pt idx="3">
                        <c:v> October </c:v>
                      </c:pt>
                      <c:pt idx="4">
                        <c:v> November </c:v>
                      </c:pt>
                      <c:pt idx="5">
                        <c:v> December </c:v>
                      </c:pt>
                      <c:pt idx="6">
                        <c:v> January </c:v>
                      </c:pt>
                      <c:pt idx="7">
                        <c:v> February </c:v>
                      </c:pt>
                      <c:pt idx="8">
                        <c:v> March </c:v>
                      </c:pt>
                      <c:pt idx="9">
                        <c:v> April </c:v>
                      </c:pt>
                      <c:pt idx="10">
                        <c:v> May </c:v>
                      </c:pt>
                      <c:pt idx="11">
                        <c:v> June </c:v>
                      </c:pt>
                    </c:strCache>
                  </c:strRef>
                </c:cat>
                <c:val>
                  <c:numRef>
                    <c:extLst>
                      <c:ext uri="{02D57815-91ED-43cb-92C2-25804820EDAC}">
                        <c15:formulaRef>
                          <c15:sqref>DATA!$E$36:$E$47</c15:sqref>
                        </c15:formulaRef>
                      </c:ext>
                    </c:extLst>
                    <c:numCache>
                      <c:formatCode>_(* #,##0_);_(* \(#,##0\);_(* "-"??_);_(@_)</c:formatCode>
                      <c:ptCount val="12"/>
                      <c:pt idx="0">
                        <c:v>1045474.9700000002</c:v>
                      </c:pt>
                      <c:pt idx="1">
                        <c:v>1278942.4600000002</c:v>
                      </c:pt>
                      <c:pt idx="2">
                        <c:v>1485487.9299999997</c:v>
                      </c:pt>
                      <c:pt idx="3">
                        <c:v>1691125.8599999999</c:v>
                      </c:pt>
                      <c:pt idx="4">
                        <c:v>1930528.91</c:v>
                      </c:pt>
                      <c:pt idx="5">
                        <c:v>2934855.41</c:v>
                      </c:pt>
                      <c:pt idx="6">
                        <c:v>3228732.41</c:v>
                      </c:pt>
                      <c:pt idx="7">
                        <c:v>4269784.8699999992</c:v>
                      </c:pt>
                      <c:pt idx="8">
                        <c:v>4686736.93</c:v>
                      </c:pt>
                      <c:pt idx="9">
                        <c:v>5776324.5699999994</c:v>
                      </c:pt>
                      <c:pt idx="10">
                        <c:v>6008114.0499999998</c:v>
                      </c:pt>
                      <c:pt idx="11">
                        <c:v>7061839.2400000002</c:v>
                      </c:pt>
                    </c:numCache>
                  </c:numRef>
                </c:val>
                <c:smooth val="0"/>
                <c:extLst>
                  <c:ext xmlns:c16="http://schemas.microsoft.com/office/drawing/2014/chart" uri="{C3380CC4-5D6E-409C-BE32-E72D297353CC}">
                    <c16:uniqueId val="{00000002-48F2-49CC-BF14-D178E1AD167F}"/>
                  </c:ext>
                </c:extLst>
              </c15:ser>
            </c15:filteredLineSeries>
          </c:ext>
        </c:extLst>
      </c:lineChart>
      <c:catAx>
        <c:axId val="43281539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2700000" vert="horz"/>
          <a:lstStyle/>
          <a:p>
            <a:pPr>
              <a:defRPr sz="1400" b="0" i="1" u="none" strike="noStrike" baseline="0">
                <a:solidFill>
                  <a:schemeClr val="bg2">
                    <a:lumMod val="50000"/>
                  </a:schemeClr>
                </a:solidFill>
                <a:latin typeface="Trebuchet MS" panose="020B0603020202020204" pitchFamily="34" charset="0"/>
                <a:ea typeface="Calibri"/>
                <a:cs typeface="Calibri"/>
              </a:defRPr>
            </a:pPr>
            <a:endParaRPr lang="en-US"/>
          </a:p>
        </c:txPr>
        <c:crossAx val="1"/>
        <c:crosses val="autoZero"/>
        <c:auto val="1"/>
        <c:lblAlgn val="ctr"/>
        <c:lblOffset val="100"/>
        <c:noMultiLvlLbl val="0"/>
      </c:catAx>
      <c:valAx>
        <c:axId val="1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&quot;$&quot;#,##0" sourceLinked="0"/>
        <c:majorTickMark val="none"/>
        <c:minorTickMark val="none"/>
        <c:tickLblPos val="nextTo"/>
        <c:spPr>
          <a:ln w="6350">
            <a:noFill/>
          </a:ln>
        </c:spPr>
        <c:txPr>
          <a:bodyPr rot="0" vert="horz"/>
          <a:lstStyle/>
          <a:p>
            <a:pPr>
              <a:defRPr sz="1600" b="0" i="1" u="none" strike="noStrike" baseline="0">
                <a:solidFill>
                  <a:schemeClr val="bg2">
                    <a:lumMod val="50000"/>
                  </a:schemeClr>
                </a:solidFill>
                <a:latin typeface="Trebuchet MS" panose="020B0603020202020204" pitchFamily="34" charset="0"/>
                <a:ea typeface="Calibri"/>
                <a:cs typeface="Calibri"/>
              </a:defRPr>
            </a:pPr>
            <a:endParaRPr lang="en-US"/>
          </a:p>
        </c:txPr>
        <c:crossAx val="432815392"/>
        <c:crosses val="autoZero"/>
        <c:crossBetween val="between"/>
        <c:majorUnit val="250000"/>
      </c:valAx>
      <c:spPr>
        <a:noFill/>
        <a:ln w="3175">
          <a:solidFill>
            <a:schemeClr val="accent2">
              <a:lumMod val="75000"/>
            </a:schemeClr>
          </a:solidFill>
        </a:ln>
      </c:spPr>
    </c:plotArea>
    <c:legend>
      <c:legendPos val="b"/>
      <c:layout>
        <c:manualLayout>
          <c:xMode val="edge"/>
          <c:yMode val="edge"/>
          <c:x val="0.66732482185273156"/>
          <c:y val="0.55786953692294272"/>
          <c:w val="0.24523993771859279"/>
          <c:h val="0.14236099685412124"/>
        </c:manualLayout>
      </c:layout>
      <c:overlay val="0"/>
      <c:spPr>
        <a:solidFill>
          <a:schemeClr val="bg1"/>
        </a:solidFill>
        <a:ln w="3175">
          <a:solidFill>
            <a:schemeClr val="tx1"/>
          </a:solidFill>
        </a:ln>
        <a:effectLst/>
      </c:spPr>
      <c:txPr>
        <a:bodyPr/>
        <a:lstStyle/>
        <a:p>
          <a:pPr>
            <a:defRPr sz="1400" b="1" i="1" u="none" strike="noStrike" baseline="0">
              <a:solidFill>
                <a:schemeClr val="bg2">
                  <a:lumMod val="50000"/>
                </a:schemeClr>
              </a:solidFill>
              <a:latin typeface="Trebuchet MS" panose="020B0603020202020204" pitchFamily="34" charset="0"/>
              <a:ea typeface="Calibri"/>
              <a:cs typeface="Calibri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en-US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 algn="ctr">
              <a:defRPr sz="2800" b="1" i="1" u="none" strike="noStrike" baseline="0">
                <a:solidFill>
                  <a:schemeClr val="bg2">
                    <a:lumMod val="50000"/>
                  </a:schemeClr>
                </a:solidFill>
                <a:latin typeface="Trebuchet MS" panose="020B0603020202020204" pitchFamily="34" charset="0"/>
                <a:ea typeface="Calibri"/>
                <a:cs typeface="Calibri"/>
              </a:defRPr>
            </a:pPr>
            <a:r>
              <a:rPr lang="en-US" sz="2800" baseline="0">
                <a:solidFill>
                  <a:schemeClr val="bg2">
                    <a:lumMod val="50000"/>
                  </a:schemeClr>
                </a:solidFill>
                <a:latin typeface="Trebuchet MS" panose="020B0603020202020204" pitchFamily="34" charset="0"/>
              </a:rPr>
              <a:t>Dept. 3000 - Fire Expenditures</a:t>
            </a:r>
          </a:p>
        </c:rich>
      </c:tx>
      <c:layout>
        <c:manualLayout>
          <c:xMode val="edge"/>
          <c:yMode val="edge"/>
          <c:x val="0.22081846433563118"/>
          <c:y val="3.1238892708427925E-2"/>
        </c:manualLayout>
      </c:layout>
      <c:overlay val="0"/>
      <c:spPr>
        <a:noFill/>
        <a:ln w="25400">
          <a:noFill/>
        </a:ln>
      </c:spPr>
    </c:title>
    <c:autoTitleDeleted val="0"/>
    <c:plotArea>
      <c:layout>
        <c:manualLayout>
          <c:layoutTarget val="inner"/>
          <c:xMode val="edge"/>
          <c:yMode val="edge"/>
          <c:x val="0.1029158785652088"/>
          <c:y val="0.12869127942191486"/>
          <c:w val="0.88390936211036353"/>
          <c:h val="0.69034866834539077"/>
        </c:manualLayout>
      </c:layout>
      <c:lineChart>
        <c:grouping val="standard"/>
        <c:varyColors val="0"/>
        <c:ser>
          <c:idx val="1"/>
          <c:order val="1"/>
          <c:tx>
            <c:strRef>
              <c:f>DATA!$D$17</c:f>
              <c:strCache>
                <c:ptCount val="1"/>
                <c:pt idx="0">
                  <c:v>Current Year</c:v>
                </c:pt>
              </c:strCache>
            </c:strRef>
          </c:tx>
          <c:spPr>
            <a:ln w="38100" cap="rnd">
              <a:solidFill>
                <a:schemeClr val="accent2">
                  <a:lumMod val="50000"/>
                  <a:alpha val="94000"/>
                </a:schemeClr>
              </a:solidFill>
              <a:round/>
            </a:ln>
            <a:effectLst/>
          </c:spPr>
          <c:marker>
            <c:spPr>
              <a:solidFill>
                <a:schemeClr val="accent2">
                  <a:lumMod val="50000"/>
                </a:schemeClr>
              </a:solidFill>
              <a:ln w="25400">
                <a:solidFill>
                  <a:schemeClr val="accent2">
                    <a:lumMod val="50000"/>
                  </a:schemeClr>
                </a:solidFill>
              </a:ln>
            </c:spPr>
          </c:marker>
          <c:cat>
            <c:strRef>
              <c:f>Depts!$D$1:$O$1</c:f>
              <c:strCache>
                <c:ptCount val="12"/>
                <c:pt idx="0">
                  <c:v> July  </c:v>
                </c:pt>
                <c:pt idx="1">
                  <c:v> August </c:v>
                </c:pt>
                <c:pt idx="2">
                  <c:v> September </c:v>
                </c:pt>
                <c:pt idx="3">
                  <c:v> October </c:v>
                </c:pt>
                <c:pt idx="4">
                  <c:v> November </c:v>
                </c:pt>
                <c:pt idx="5">
                  <c:v> December </c:v>
                </c:pt>
                <c:pt idx="6">
                  <c:v> January </c:v>
                </c:pt>
                <c:pt idx="7">
                  <c:v> February </c:v>
                </c:pt>
                <c:pt idx="8">
                  <c:v> March </c:v>
                </c:pt>
                <c:pt idx="9">
                  <c:v> April </c:v>
                </c:pt>
                <c:pt idx="10">
                  <c:v> May </c:v>
                </c:pt>
                <c:pt idx="11">
                  <c:v> June </c:v>
                </c:pt>
              </c:strCache>
            </c:strRef>
          </c:cat>
          <c:val>
            <c:numRef>
              <c:f>Depts!$D$3:$E$3</c:f>
              <c:numCache>
                <c:formatCode>_(* #,##0.00_);_(* \(#,##0.00\);_(* "-"??_);_(@_)</c:formatCode>
                <c:ptCount val="2"/>
                <c:pt idx="0">
                  <c:v>44105.34</c:v>
                </c:pt>
                <c:pt idx="1">
                  <c:v>73823.990000000005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061A-44D2-BCA9-E908976F6DD6}"/>
            </c:ext>
          </c:extLst>
        </c:ser>
        <c:ser>
          <c:idx val="2"/>
          <c:order val="2"/>
          <c:tx>
            <c:v>Current Budget</c:v>
          </c:tx>
          <c:spPr>
            <a:ln w="38100" cap="rnd">
              <a:solidFill>
                <a:schemeClr val="accent6">
                  <a:lumMod val="75000"/>
                </a:schemeClr>
              </a:solidFill>
              <a:prstDash val="dash"/>
              <a:round/>
            </a:ln>
            <a:effectLst/>
          </c:spPr>
          <c:marker>
            <c:spPr>
              <a:solidFill>
                <a:schemeClr val="accent6">
                  <a:lumMod val="50000"/>
                </a:schemeClr>
              </a:solidFill>
              <a:ln w="25400">
                <a:solidFill>
                  <a:schemeClr val="accent6">
                    <a:lumMod val="75000"/>
                    <a:alpha val="93000"/>
                  </a:schemeClr>
                </a:solidFill>
              </a:ln>
            </c:spPr>
          </c:marker>
          <c:cat>
            <c:strRef>
              <c:f>Depts!$D$1:$O$1</c:f>
              <c:strCache>
                <c:ptCount val="12"/>
                <c:pt idx="0">
                  <c:v> July  </c:v>
                </c:pt>
                <c:pt idx="1">
                  <c:v> August </c:v>
                </c:pt>
                <c:pt idx="2">
                  <c:v> September </c:v>
                </c:pt>
                <c:pt idx="3">
                  <c:v> October </c:v>
                </c:pt>
                <c:pt idx="4">
                  <c:v> November </c:v>
                </c:pt>
                <c:pt idx="5">
                  <c:v> December </c:v>
                </c:pt>
                <c:pt idx="6">
                  <c:v> January </c:v>
                </c:pt>
                <c:pt idx="7">
                  <c:v> February </c:v>
                </c:pt>
                <c:pt idx="8">
                  <c:v> March </c:v>
                </c:pt>
                <c:pt idx="9">
                  <c:v> April </c:v>
                </c:pt>
                <c:pt idx="10">
                  <c:v> May </c:v>
                </c:pt>
                <c:pt idx="11">
                  <c:v> June </c:v>
                </c:pt>
              </c:strCache>
            </c:strRef>
          </c:cat>
          <c:val>
            <c:numRef>
              <c:f>Depts!$D$9:$O$9</c:f>
              <c:numCache>
                <c:formatCode>_(* #,##0_);_(* \(#,##0\);_(* "-"??_);_(@_)</c:formatCode>
                <c:ptCount val="12"/>
                <c:pt idx="0">
                  <c:v>62572.416666666664</c:v>
                </c:pt>
                <c:pt idx="1">
                  <c:v>125144.83333333333</c:v>
                </c:pt>
                <c:pt idx="2">
                  <c:v>187717.25</c:v>
                </c:pt>
                <c:pt idx="3">
                  <c:v>250289.66666666666</c:v>
                </c:pt>
                <c:pt idx="4">
                  <c:v>1112862.0833333333</c:v>
                </c:pt>
                <c:pt idx="5">
                  <c:v>1975434.5</c:v>
                </c:pt>
                <c:pt idx="6">
                  <c:v>2038006.9166666667</c:v>
                </c:pt>
                <c:pt idx="7">
                  <c:v>2100579.3333333335</c:v>
                </c:pt>
                <c:pt idx="8">
                  <c:v>2163151.75</c:v>
                </c:pt>
                <c:pt idx="9">
                  <c:v>3025724.1666666665</c:v>
                </c:pt>
                <c:pt idx="10">
                  <c:v>3088296.583333333</c:v>
                </c:pt>
                <c:pt idx="11">
                  <c:v>3950868.9999999995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061A-44D2-BCA9-E908976F6DD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32815392"/>
        <c:axId val="1"/>
        <c:extLst>
          <c:ext xmlns:c15="http://schemas.microsoft.com/office/drawing/2012/chart" uri="{02D57815-91ED-43cb-92C2-25804820EDAC}">
            <c15:filteredLineSeries>
              <c15:ser>
                <c:idx val="0"/>
                <c:order val="0"/>
                <c:tx>
                  <c:strRef>
                    <c:extLst>
                      <c:ext uri="{02D57815-91ED-43cb-92C2-25804820EDAC}">
                        <c15:formulaRef>
                          <c15:sqref>DATA!$D$2</c15:sqref>
                        </c15:formulaRef>
                      </c:ext>
                    </c:extLst>
                    <c:strCache>
                      <c:ptCount val="1"/>
                      <c:pt idx="0">
                        <c:v>Prior Year</c:v>
                      </c:pt>
                    </c:strCache>
                  </c:strRef>
                </c:tx>
                <c:spPr>
                  <a:ln w="38100" cap="rnd">
                    <a:solidFill>
                      <a:schemeClr val="accent1"/>
                    </a:solidFill>
                    <a:round/>
                  </a:ln>
                  <a:effectLst/>
                </c:spPr>
                <c:marker>
                  <c:spPr>
                    <a:solidFill>
                      <a:schemeClr val="accent1"/>
                    </a:solidFill>
                    <a:ln w="25400">
                      <a:solidFill>
                        <a:schemeClr val="accent1"/>
                      </a:solidFill>
                    </a:ln>
                  </c:spPr>
                </c:marker>
                <c:cat>
                  <c:strRef>
                    <c:extLst>
                      <c:ext uri="{02D57815-91ED-43cb-92C2-25804820EDAC}">
                        <c15:formulaRef>
                          <c15:sqref>Depts!$D$1:$O$1</c15:sqref>
                        </c15:formulaRef>
                      </c:ext>
                    </c:extLst>
                    <c:strCache>
                      <c:ptCount val="12"/>
                      <c:pt idx="0">
                        <c:v> July  </c:v>
                      </c:pt>
                      <c:pt idx="1">
                        <c:v> August </c:v>
                      </c:pt>
                      <c:pt idx="2">
                        <c:v> September </c:v>
                      </c:pt>
                      <c:pt idx="3">
                        <c:v> October </c:v>
                      </c:pt>
                      <c:pt idx="4">
                        <c:v> November </c:v>
                      </c:pt>
                      <c:pt idx="5">
                        <c:v> December </c:v>
                      </c:pt>
                      <c:pt idx="6">
                        <c:v> January </c:v>
                      </c:pt>
                      <c:pt idx="7">
                        <c:v> February </c:v>
                      </c:pt>
                      <c:pt idx="8">
                        <c:v> March </c:v>
                      </c:pt>
                      <c:pt idx="9">
                        <c:v> April </c:v>
                      </c:pt>
                      <c:pt idx="10">
                        <c:v> May </c:v>
                      </c:pt>
                      <c:pt idx="11">
                        <c:v> June </c:v>
                      </c:pt>
                    </c:strCache>
                  </c:strRef>
                </c:cat>
                <c:val>
                  <c:numRef>
                    <c:extLst>
                      <c:ext uri="{02D57815-91ED-43cb-92C2-25804820EDAC}">
                        <c15:formulaRef>
                          <c15:sqref>DATA!$E$36:$E$47</c15:sqref>
                        </c15:formulaRef>
                      </c:ext>
                    </c:extLst>
                    <c:numCache>
                      <c:formatCode>_(* #,##0_);_(* \(#,##0\);_(* "-"??_);_(@_)</c:formatCode>
                      <c:ptCount val="12"/>
                      <c:pt idx="0">
                        <c:v>1045474.9700000002</c:v>
                      </c:pt>
                      <c:pt idx="1">
                        <c:v>1278942.4600000002</c:v>
                      </c:pt>
                      <c:pt idx="2">
                        <c:v>1485487.9299999997</c:v>
                      </c:pt>
                      <c:pt idx="3">
                        <c:v>1691125.8599999999</c:v>
                      </c:pt>
                      <c:pt idx="4">
                        <c:v>1930528.91</c:v>
                      </c:pt>
                      <c:pt idx="5">
                        <c:v>2934855.41</c:v>
                      </c:pt>
                      <c:pt idx="6">
                        <c:v>3228732.41</c:v>
                      </c:pt>
                      <c:pt idx="7">
                        <c:v>4269784.8699999992</c:v>
                      </c:pt>
                      <c:pt idx="8">
                        <c:v>4686736.93</c:v>
                      </c:pt>
                      <c:pt idx="9">
                        <c:v>5776324.5699999994</c:v>
                      </c:pt>
                      <c:pt idx="10">
                        <c:v>6008114.0499999998</c:v>
                      </c:pt>
                      <c:pt idx="11">
                        <c:v>7061839.2400000002</c:v>
                      </c:pt>
                    </c:numCache>
                  </c:numRef>
                </c:val>
                <c:smooth val="0"/>
                <c:extLst>
                  <c:ext xmlns:c16="http://schemas.microsoft.com/office/drawing/2014/chart" uri="{C3380CC4-5D6E-409C-BE32-E72D297353CC}">
                    <c16:uniqueId val="{00000002-061A-44D2-BCA9-E908976F6DD6}"/>
                  </c:ext>
                </c:extLst>
              </c15:ser>
            </c15:filteredLineSeries>
          </c:ext>
        </c:extLst>
      </c:lineChart>
      <c:catAx>
        <c:axId val="43281539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2700000" vert="horz"/>
          <a:lstStyle/>
          <a:p>
            <a:pPr>
              <a:defRPr sz="1400" b="0" i="1" u="none" strike="noStrike" baseline="0">
                <a:solidFill>
                  <a:schemeClr val="bg2">
                    <a:lumMod val="50000"/>
                  </a:schemeClr>
                </a:solidFill>
                <a:latin typeface="Trebuchet MS" panose="020B0603020202020204" pitchFamily="34" charset="0"/>
                <a:ea typeface="Calibri"/>
                <a:cs typeface="Calibri"/>
              </a:defRPr>
            </a:pPr>
            <a:endParaRPr lang="en-US"/>
          </a:p>
        </c:txPr>
        <c:crossAx val="1"/>
        <c:crosses val="autoZero"/>
        <c:auto val="1"/>
        <c:lblAlgn val="ctr"/>
        <c:lblOffset val="100"/>
        <c:noMultiLvlLbl val="0"/>
      </c:catAx>
      <c:valAx>
        <c:axId val="1"/>
        <c:scaling>
          <c:orientation val="minMax"/>
          <c:max val="4250000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&quot;$&quot;#,##0" sourceLinked="0"/>
        <c:majorTickMark val="none"/>
        <c:minorTickMark val="none"/>
        <c:tickLblPos val="nextTo"/>
        <c:spPr>
          <a:ln w="6350">
            <a:noFill/>
          </a:ln>
        </c:spPr>
        <c:txPr>
          <a:bodyPr rot="0" vert="horz"/>
          <a:lstStyle/>
          <a:p>
            <a:pPr>
              <a:defRPr sz="1600" b="0" i="1" u="none" strike="noStrike" baseline="0">
                <a:solidFill>
                  <a:schemeClr val="bg2">
                    <a:lumMod val="50000"/>
                  </a:schemeClr>
                </a:solidFill>
                <a:latin typeface="Trebuchet MS" panose="020B0603020202020204" pitchFamily="34" charset="0"/>
                <a:ea typeface="Calibri"/>
                <a:cs typeface="Calibri"/>
              </a:defRPr>
            </a:pPr>
            <a:endParaRPr lang="en-US"/>
          </a:p>
        </c:txPr>
        <c:crossAx val="432815392"/>
        <c:crosses val="autoZero"/>
        <c:crossBetween val="between"/>
        <c:majorUnit val="1000000"/>
        <c:dispUnits>
          <c:builtInUnit val="millions"/>
          <c:dispUnitsLbl>
            <c:layout>
              <c:manualLayout>
                <c:xMode val="edge"/>
                <c:yMode val="edge"/>
                <c:x val="1.6583982403742713E-2"/>
                <c:y val="0.42413411770810361"/>
              </c:manualLayout>
            </c:layout>
            <c:tx>
              <c:rich>
                <a:bodyPr/>
                <a:lstStyle/>
                <a:p>
                  <a:pPr>
                    <a:defRPr sz="1100"/>
                  </a:pPr>
                  <a:r>
                    <a:rPr lang="en-US" sz="1600" dirty="0"/>
                    <a:t>Millions</a:t>
                  </a:r>
                </a:p>
              </c:rich>
            </c:tx>
          </c:dispUnitsLbl>
        </c:dispUnits>
      </c:valAx>
      <c:spPr>
        <a:noFill/>
        <a:ln w="3175">
          <a:solidFill>
            <a:schemeClr val="tx1"/>
          </a:solidFill>
        </a:ln>
      </c:spPr>
    </c:plotArea>
    <c:legend>
      <c:legendPos val="b"/>
      <c:layout>
        <c:manualLayout>
          <c:xMode val="edge"/>
          <c:yMode val="edge"/>
          <c:x val="0.68119438542351785"/>
          <c:y val="0.59119816056765551"/>
          <c:w val="0.23998921804727699"/>
          <c:h val="0.13340764150811435"/>
        </c:manualLayout>
      </c:layout>
      <c:overlay val="0"/>
      <c:spPr>
        <a:solidFill>
          <a:schemeClr val="bg1"/>
        </a:solidFill>
        <a:ln w="3175">
          <a:solidFill>
            <a:schemeClr val="tx1"/>
          </a:solidFill>
        </a:ln>
        <a:effectLst/>
      </c:spPr>
      <c:txPr>
        <a:bodyPr/>
        <a:lstStyle/>
        <a:p>
          <a:pPr>
            <a:defRPr sz="1400" b="1" i="1" u="none" strike="noStrike" baseline="0">
              <a:solidFill>
                <a:schemeClr val="bg2">
                  <a:lumMod val="50000"/>
                </a:schemeClr>
              </a:solidFill>
              <a:latin typeface="Trebuchet MS" panose="020B0603020202020204" pitchFamily="34" charset="0"/>
              <a:ea typeface="Calibri"/>
              <a:cs typeface="Calibri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en-US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 algn="ctr">
              <a:defRPr sz="2800" b="1" i="1" u="none" strike="noStrike" baseline="0">
                <a:solidFill>
                  <a:schemeClr val="bg2">
                    <a:lumMod val="50000"/>
                  </a:schemeClr>
                </a:solidFill>
                <a:latin typeface="Trebuchet MS" panose="020B0603020202020204" pitchFamily="34" charset="0"/>
                <a:ea typeface="Calibri"/>
                <a:cs typeface="Calibri"/>
              </a:defRPr>
            </a:pPr>
            <a:r>
              <a:rPr lang="en-US" sz="2800" baseline="0">
                <a:solidFill>
                  <a:schemeClr val="bg2">
                    <a:lumMod val="50000"/>
                  </a:schemeClr>
                </a:solidFill>
                <a:latin typeface="Trebuchet MS" panose="020B0603020202020204" pitchFamily="34" charset="0"/>
              </a:rPr>
              <a:t>Dept. 4000 - Parks Expenditures</a:t>
            </a:r>
          </a:p>
        </c:rich>
      </c:tx>
      <c:layout>
        <c:manualLayout>
          <c:xMode val="edge"/>
          <c:yMode val="edge"/>
          <c:x val="0.21112501273616802"/>
          <c:y val="3.9039436807687171E-2"/>
        </c:manualLayout>
      </c:layout>
      <c:overlay val="0"/>
      <c:spPr>
        <a:noFill/>
        <a:ln w="25400">
          <a:noFill/>
        </a:ln>
      </c:spPr>
    </c:title>
    <c:autoTitleDeleted val="0"/>
    <c:plotArea>
      <c:layout>
        <c:manualLayout>
          <c:layoutTarget val="inner"/>
          <c:xMode val="edge"/>
          <c:yMode val="edge"/>
          <c:x val="0.11301260998475347"/>
          <c:y val="0.16266762376916558"/>
          <c:w val="0.9029031472777721"/>
          <c:h val="0.81090706986237981"/>
        </c:manualLayout>
      </c:layout>
      <c:lineChart>
        <c:grouping val="standard"/>
        <c:varyColors val="0"/>
        <c:ser>
          <c:idx val="1"/>
          <c:order val="1"/>
          <c:tx>
            <c:strRef>
              <c:f>DATA!$D$17</c:f>
              <c:strCache>
                <c:ptCount val="1"/>
                <c:pt idx="0">
                  <c:v>Current Year</c:v>
                </c:pt>
              </c:strCache>
            </c:strRef>
          </c:tx>
          <c:spPr>
            <a:ln w="38100" cap="rnd">
              <a:solidFill>
                <a:schemeClr val="accent2">
                  <a:lumMod val="50000"/>
                  <a:alpha val="87000"/>
                </a:schemeClr>
              </a:solidFill>
              <a:round/>
            </a:ln>
            <a:effectLst/>
          </c:spPr>
          <c:marker>
            <c:spPr>
              <a:solidFill>
                <a:schemeClr val="accent2">
                  <a:lumMod val="50000"/>
                </a:schemeClr>
              </a:solidFill>
              <a:ln w="25400">
                <a:solidFill>
                  <a:schemeClr val="accent2">
                    <a:lumMod val="50000"/>
                  </a:schemeClr>
                </a:solidFill>
              </a:ln>
            </c:spPr>
          </c:marker>
          <c:cat>
            <c:strRef>
              <c:f>Depts!$D$1:$O$1</c:f>
              <c:strCache>
                <c:ptCount val="12"/>
                <c:pt idx="0">
                  <c:v> July  </c:v>
                </c:pt>
                <c:pt idx="1">
                  <c:v> August </c:v>
                </c:pt>
                <c:pt idx="2">
                  <c:v> September </c:v>
                </c:pt>
                <c:pt idx="3">
                  <c:v> October </c:v>
                </c:pt>
                <c:pt idx="4">
                  <c:v> November </c:v>
                </c:pt>
                <c:pt idx="5">
                  <c:v> December </c:v>
                </c:pt>
                <c:pt idx="6">
                  <c:v> January </c:v>
                </c:pt>
                <c:pt idx="7">
                  <c:v> February </c:v>
                </c:pt>
                <c:pt idx="8">
                  <c:v> March </c:v>
                </c:pt>
                <c:pt idx="9">
                  <c:v> April </c:v>
                </c:pt>
                <c:pt idx="10">
                  <c:v> May </c:v>
                </c:pt>
                <c:pt idx="11">
                  <c:v> June </c:v>
                </c:pt>
              </c:strCache>
            </c:strRef>
          </c:cat>
          <c:val>
            <c:numRef>
              <c:f>Depts!$D$4:$E$4</c:f>
              <c:numCache>
                <c:formatCode>_(* #,##0.00_);_(* \(#,##0.00\);_(* "-"??_);_(@_)</c:formatCode>
                <c:ptCount val="2"/>
                <c:pt idx="0">
                  <c:v>54734.23</c:v>
                </c:pt>
                <c:pt idx="1">
                  <c:v>93085.42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5112-4270-8849-878F3CE71F09}"/>
            </c:ext>
          </c:extLst>
        </c:ser>
        <c:ser>
          <c:idx val="2"/>
          <c:order val="2"/>
          <c:tx>
            <c:v>Current Budget</c:v>
          </c:tx>
          <c:spPr>
            <a:ln w="38100" cap="rnd">
              <a:solidFill>
                <a:schemeClr val="accent6">
                  <a:lumMod val="75000"/>
                </a:schemeClr>
              </a:solidFill>
              <a:prstDash val="dash"/>
              <a:round/>
            </a:ln>
            <a:effectLst/>
          </c:spPr>
          <c:marker>
            <c:spPr>
              <a:solidFill>
                <a:schemeClr val="accent6">
                  <a:lumMod val="75000"/>
                </a:schemeClr>
              </a:solidFill>
              <a:ln w="25400">
                <a:solidFill>
                  <a:schemeClr val="accent6">
                    <a:lumMod val="75000"/>
                  </a:schemeClr>
                </a:solidFill>
              </a:ln>
            </c:spPr>
          </c:marker>
          <c:cat>
            <c:strRef>
              <c:f>Depts!$D$1:$O$1</c:f>
              <c:strCache>
                <c:ptCount val="12"/>
                <c:pt idx="0">
                  <c:v> July  </c:v>
                </c:pt>
                <c:pt idx="1">
                  <c:v> August </c:v>
                </c:pt>
                <c:pt idx="2">
                  <c:v> September </c:v>
                </c:pt>
                <c:pt idx="3">
                  <c:v> October </c:v>
                </c:pt>
                <c:pt idx="4">
                  <c:v> November </c:v>
                </c:pt>
                <c:pt idx="5">
                  <c:v> December </c:v>
                </c:pt>
                <c:pt idx="6">
                  <c:v> January </c:v>
                </c:pt>
                <c:pt idx="7">
                  <c:v> February </c:v>
                </c:pt>
                <c:pt idx="8">
                  <c:v> March </c:v>
                </c:pt>
                <c:pt idx="9">
                  <c:v> April </c:v>
                </c:pt>
                <c:pt idx="10">
                  <c:v> May </c:v>
                </c:pt>
                <c:pt idx="11">
                  <c:v> June </c:v>
                </c:pt>
              </c:strCache>
            </c:strRef>
          </c:cat>
          <c:val>
            <c:numRef>
              <c:f>Depts!$D$10:$O$10</c:f>
              <c:numCache>
                <c:formatCode>_(* #,##0_);_(* \(#,##0\);_(* "-"??_);_(@_)</c:formatCode>
                <c:ptCount val="12"/>
                <c:pt idx="0">
                  <c:v>63051</c:v>
                </c:pt>
                <c:pt idx="1">
                  <c:v>126102</c:v>
                </c:pt>
                <c:pt idx="2">
                  <c:v>189153</c:v>
                </c:pt>
                <c:pt idx="3">
                  <c:v>252204</c:v>
                </c:pt>
                <c:pt idx="4">
                  <c:v>315255</c:v>
                </c:pt>
                <c:pt idx="5">
                  <c:v>378306</c:v>
                </c:pt>
                <c:pt idx="6">
                  <c:v>441357</c:v>
                </c:pt>
                <c:pt idx="7">
                  <c:v>504408</c:v>
                </c:pt>
                <c:pt idx="8">
                  <c:v>567459</c:v>
                </c:pt>
                <c:pt idx="9">
                  <c:v>630510</c:v>
                </c:pt>
                <c:pt idx="10">
                  <c:v>693561</c:v>
                </c:pt>
                <c:pt idx="11">
                  <c:v>756612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5112-4270-8849-878F3CE71F0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32815392"/>
        <c:axId val="1"/>
        <c:extLst>
          <c:ext xmlns:c15="http://schemas.microsoft.com/office/drawing/2012/chart" uri="{02D57815-91ED-43cb-92C2-25804820EDAC}">
            <c15:filteredLineSeries>
              <c15:ser>
                <c:idx val="0"/>
                <c:order val="0"/>
                <c:tx>
                  <c:strRef>
                    <c:extLst>
                      <c:ext uri="{02D57815-91ED-43cb-92C2-25804820EDAC}">
                        <c15:formulaRef>
                          <c15:sqref>DATA!$D$2</c15:sqref>
                        </c15:formulaRef>
                      </c:ext>
                    </c:extLst>
                    <c:strCache>
                      <c:ptCount val="1"/>
                      <c:pt idx="0">
                        <c:v>Prior Year</c:v>
                      </c:pt>
                    </c:strCache>
                  </c:strRef>
                </c:tx>
                <c:spPr>
                  <a:ln w="38100" cap="rnd">
                    <a:solidFill>
                      <a:schemeClr val="accent1"/>
                    </a:solidFill>
                    <a:round/>
                  </a:ln>
                  <a:effectLst/>
                </c:spPr>
                <c:marker>
                  <c:spPr>
                    <a:solidFill>
                      <a:schemeClr val="accent1"/>
                    </a:solidFill>
                    <a:ln w="25400">
                      <a:solidFill>
                        <a:schemeClr val="accent1"/>
                      </a:solidFill>
                    </a:ln>
                  </c:spPr>
                </c:marker>
                <c:cat>
                  <c:strRef>
                    <c:extLst>
                      <c:ext uri="{02D57815-91ED-43cb-92C2-25804820EDAC}">
                        <c15:formulaRef>
                          <c15:sqref>Depts!$D$1:$O$1</c15:sqref>
                        </c15:formulaRef>
                      </c:ext>
                    </c:extLst>
                    <c:strCache>
                      <c:ptCount val="12"/>
                      <c:pt idx="0">
                        <c:v> July  </c:v>
                      </c:pt>
                      <c:pt idx="1">
                        <c:v> August </c:v>
                      </c:pt>
                      <c:pt idx="2">
                        <c:v> September </c:v>
                      </c:pt>
                      <c:pt idx="3">
                        <c:v> October </c:v>
                      </c:pt>
                      <c:pt idx="4">
                        <c:v> November </c:v>
                      </c:pt>
                      <c:pt idx="5">
                        <c:v> December </c:v>
                      </c:pt>
                      <c:pt idx="6">
                        <c:v> January </c:v>
                      </c:pt>
                      <c:pt idx="7">
                        <c:v> February </c:v>
                      </c:pt>
                      <c:pt idx="8">
                        <c:v> March </c:v>
                      </c:pt>
                      <c:pt idx="9">
                        <c:v> April </c:v>
                      </c:pt>
                      <c:pt idx="10">
                        <c:v> May </c:v>
                      </c:pt>
                      <c:pt idx="11">
                        <c:v> June </c:v>
                      </c:pt>
                    </c:strCache>
                  </c:strRef>
                </c:cat>
                <c:val>
                  <c:numRef>
                    <c:extLst>
                      <c:ext uri="{02D57815-91ED-43cb-92C2-25804820EDAC}">
                        <c15:formulaRef>
                          <c15:sqref>DATA!$E$36:$E$47</c15:sqref>
                        </c15:formulaRef>
                      </c:ext>
                    </c:extLst>
                    <c:numCache>
                      <c:formatCode>_(* #,##0_);_(* \(#,##0\);_(* "-"??_);_(@_)</c:formatCode>
                      <c:ptCount val="12"/>
                      <c:pt idx="0">
                        <c:v>1045474.9700000002</c:v>
                      </c:pt>
                      <c:pt idx="1">
                        <c:v>1278942.4600000002</c:v>
                      </c:pt>
                      <c:pt idx="2">
                        <c:v>1485487.9299999997</c:v>
                      </c:pt>
                      <c:pt idx="3">
                        <c:v>1691125.8599999999</c:v>
                      </c:pt>
                      <c:pt idx="4">
                        <c:v>1930528.91</c:v>
                      </c:pt>
                      <c:pt idx="5">
                        <c:v>2934855.41</c:v>
                      </c:pt>
                      <c:pt idx="6">
                        <c:v>3228732.41</c:v>
                      </c:pt>
                      <c:pt idx="7">
                        <c:v>4269784.8699999992</c:v>
                      </c:pt>
                      <c:pt idx="8">
                        <c:v>4686736.93</c:v>
                      </c:pt>
                      <c:pt idx="9">
                        <c:v>5776324.5699999994</c:v>
                      </c:pt>
                      <c:pt idx="10">
                        <c:v>6008114.0499999998</c:v>
                      </c:pt>
                      <c:pt idx="11">
                        <c:v>7061839.2400000002</c:v>
                      </c:pt>
                    </c:numCache>
                  </c:numRef>
                </c:val>
                <c:smooth val="0"/>
                <c:extLst>
                  <c:ext xmlns:c16="http://schemas.microsoft.com/office/drawing/2014/chart" uri="{C3380CC4-5D6E-409C-BE32-E72D297353CC}">
                    <c16:uniqueId val="{00000002-5112-4270-8849-878F3CE71F09}"/>
                  </c:ext>
                </c:extLst>
              </c15:ser>
            </c15:filteredLineSeries>
          </c:ext>
        </c:extLst>
      </c:lineChart>
      <c:catAx>
        <c:axId val="43281539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2700000" vert="horz"/>
          <a:lstStyle/>
          <a:p>
            <a:pPr>
              <a:defRPr sz="1400" b="0" i="1" u="none" strike="noStrike" baseline="0">
                <a:solidFill>
                  <a:schemeClr val="bg2">
                    <a:lumMod val="50000"/>
                  </a:schemeClr>
                </a:solidFill>
                <a:latin typeface="Trebuchet MS" panose="020B0603020202020204" pitchFamily="34" charset="0"/>
                <a:ea typeface="Calibri"/>
                <a:cs typeface="Calibri"/>
              </a:defRPr>
            </a:pPr>
            <a:endParaRPr lang="en-US"/>
          </a:p>
        </c:txPr>
        <c:crossAx val="1"/>
        <c:crosses val="autoZero"/>
        <c:auto val="1"/>
        <c:lblAlgn val="ctr"/>
        <c:lblOffset val="100"/>
        <c:noMultiLvlLbl val="0"/>
      </c:catAx>
      <c:valAx>
        <c:axId val="1"/>
        <c:scaling>
          <c:orientation val="minMax"/>
          <c:max val="1050000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&quot;$&quot;#,##0" sourceLinked="0"/>
        <c:majorTickMark val="none"/>
        <c:minorTickMark val="none"/>
        <c:tickLblPos val="nextTo"/>
        <c:spPr>
          <a:ln w="6350">
            <a:noFill/>
          </a:ln>
        </c:spPr>
        <c:txPr>
          <a:bodyPr rot="0" vert="horz"/>
          <a:lstStyle/>
          <a:p>
            <a:pPr>
              <a:defRPr sz="1600" b="0" i="1" u="none" strike="noStrike" baseline="0">
                <a:solidFill>
                  <a:schemeClr val="bg2">
                    <a:lumMod val="50000"/>
                  </a:schemeClr>
                </a:solidFill>
                <a:latin typeface="Trebuchet MS" panose="020B0603020202020204" pitchFamily="34" charset="0"/>
                <a:ea typeface="Calibri"/>
                <a:cs typeface="Calibri"/>
              </a:defRPr>
            </a:pPr>
            <a:endParaRPr lang="en-US"/>
          </a:p>
        </c:txPr>
        <c:crossAx val="432815392"/>
        <c:crosses val="autoZero"/>
        <c:crossBetween val="between"/>
      </c:valAx>
      <c:spPr>
        <a:noFill/>
        <a:ln w="3175">
          <a:solidFill>
            <a:schemeClr val="tx1"/>
          </a:solidFill>
        </a:ln>
      </c:spPr>
    </c:plotArea>
    <c:legend>
      <c:legendPos val="b"/>
      <c:layout>
        <c:manualLayout>
          <c:xMode val="edge"/>
          <c:yMode val="edge"/>
          <c:x val="0.69450864464187267"/>
          <c:y val="0.65714650340317626"/>
          <c:w val="0.23819498738733416"/>
          <c:h val="0.13340764150811435"/>
        </c:manualLayout>
      </c:layout>
      <c:overlay val="0"/>
      <c:spPr>
        <a:solidFill>
          <a:schemeClr val="bg1"/>
        </a:solidFill>
        <a:ln w="3175">
          <a:solidFill>
            <a:schemeClr val="tx1"/>
          </a:solidFill>
        </a:ln>
        <a:effectLst/>
      </c:spPr>
      <c:txPr>
        <a:bodyPr/>
        <a:lstStyle/>
        <a:p>
          <a:pPr>
            <a:defRPr sz="1400" b="1" i="1" u="none" strike="noStrike" baseline="0">
              <a:solidFill>
                <a:schemeClr val="bg2">
                  <a:lumMod val="50000"/>
                </a:schemeClr>
              </a:solidFill>
              <a:latin typeface="Trebuchet MS" panose="020B0603020202020204" pitchFamily="34" charset="0"/>
              <a:ea typeface="Calibri"/>
              <a:cs typeface="Calibri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en-US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 algn="ctr">
              <a:defRPr sz="2800" b="1" i="1" u="none" strike="noStrike" baseline="0">
                <a:solidFill>
                  <a:schemeClr val="bg2">
                    <a:lumMod val="50000"/>
                  </a:schemeClr>
                </a:solidFill>
                <a:latin typeface="Trebuchet MS" panose="020B0603020202020204" pitchFamily="34" charset="0"/>
                <a:ea typeface="Calibri"/>
                <a:cs typeface="Calibri"/>
              </a:defRPr>
            </a:pPr>
            <a:r>
              <a:rPr lang="en-US" sz="2800" baseline="0">
                <a:solidFill>
                  <a:schemeClr val="bg2">
                    <a:lumMod val="50000"/>
                  </a:schemeClr>
                </a:solidFill>
                <a:latin typeface="Trebuchet MS" panose="020B0603020202020204" pitchFamily="34" charset="0"/>
              </a:rPr>
              <a:t>Dept. 5000 - Rec/Comm Ctr Exp.</a:t>
            </a:r>
          </a:p>
        </c:rich>
      </c:tx>
      <c:layout>
        <c:manualLayout>
          <c:xMode val="edge"/>
          <c:yMode val="edge"/>
          <c:x val="0.22341548643609468"/>
          <c:y val="2.6795533755001936E-2"/>
        </c:manualLayout>
      </c:layout>
      <c:overlay val="0"/>
      <c:spPr>
        <a:noFill/>
        <a:ln w="25400">
          <a:noFill/>
        </a:ln>
      </c:spPr>
    </c:title>
    <c:autoTitleDeleted val="0"/>
    <c:plotArea>
      <c:layout>
        <c:manualLayout>
          <c:layoutTarget val="inner"/>
          <c:xMode val="edge"/>
          <c:yMode val="edge"/>
          <c:x val="0.11384972629429259"/>
          <c:y val="0.13048018818756779"/>
          <c:w val="0.9029031472777721"/>
          <c:h val="0.68063372445170667"/>
        </c:manualLayout>
      </c:layout>
      <c:lineChart>
        <c:grouping val="standard"/>
        <c:varyColors val="0"/>
        <c:ser>
          <c:idx val="1"/>
          <c:order val="1"/>
          <c:tx>
            <c:strRef>
              <c:f>DATA!$D$17</c:f>
              <c:strCache>
                <c:ptCount val="1"/>
                <c:pt idx="0">
                  <c:v>Current Year</c:v>
                </c:pt>
              </c:strCache>
            </c:strRef>
          </c:tx>
          <c:spPr>
            <a:ln w="38100" cap="rnd">
              <a:solidFill>
                <a:schemeClr val="accent2">
                  <a:lumMod val="50000"/>
                </a:schemeClr>
              </a:solidFill>
              <a:round/>
            </a:ln>
            <a:effectLst/>
          </c:spPr>
          <c:marker>
            <c:spPr>
              <a:solidFill>
                <a:schemeClr val="accent2">
                  <a:lumMod val="50000"/>
                </a:schemeClr>
              </a:solidFill>
              <a:ln w="25400">
                <a:solidFill>
                  <a:schemeClr val="accent2">
                    <a:lumMod val="50000"/>
                  </a:schemeClr>
                </a:solidFill>
              </a:ln>
            </c:spPr>
          </c:marker>
          <c:cat>
            <c:strRef>
              <c:f>Depts!$D$1:$O$1</c:f>
              <c:strCache>
                <c:ptCount val="12"/>
                <c:pt idx="0">
                  <c:v> July  </c:v>
                </c:pt>
                <c:pt idx="1">
                  <c:v> August </c:v>
                </c:pt>
                <c:pt idx="2">
                  <c:v> September </c:v>
                </c:pt>
                <c:pt idx="3">
                  <c:v> October </c:v>
                </c:pt>
                <c:pt idx="4">
                  <c:v> November </c:v>
                </c:pt>
                <c:pt idx="5">
                  <c:v> December </c:v>
                </c:pt>
                <c:pt idx="6">
                  <c:v> January </c:v>
                </c:pt>
                <c:pt idx="7">
                  <c:v> February </c:v>
                </c:pt>
                <c:pt idx="8">
                  <c:v> March </c:v>
                </c:pt>
                <c:pt idx="9">
                  <c:v> April </c:v>
                </c:pt>
                <c:pt idx="10">
                  <c:v> May </c:v>
                </c:pt>
                <c:pt idx="11">
                  <c:v> June </c:v>
                </c:pt>
              </c:strCache>
            </c:strRef>
          </c:cat>
          <c:val>
            <c:numRef>
              <c:f>Depts!$D$11:$E$11</c:f>
              <c:numCache>
                <c:formatCode>_(* #,##0_);_(* \(#,##0\);_(* "-"??_);_(@_)</c:formatCode>
                <c:ptCount val="2"/>
                <c:pt idx="0">
                  <c:v>98870.291666666672</c:v>
                </c:pt>
                <c:pt idx="1">
                  <c:v>197740.58333333334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5CD8-4040-A102-9F4B8FB42D78}"/>
            </c:ext>
          </c:extLst>
        </c:ser>
        <c:ser>
          <c:idx val="2"/>
          <c:order val="2"/>
          <c:tx>
            <c:v>Current Budget</c:v>
          </c:tx>
          <c:spPr>
            <a:ln w="38100" cap="rnd">
              <a:solidFill>
                <a:schemeClr val="accent6">
                  <a:lumMod val="75000"/>
                </a:schemeClr>
              </a:solidFill>
              <a:prstDash val="dash"/>
              <a:round/>
            </a:ln>
            <a:effectLst/>
          </c:spPr>
          <c:marker>
            <c:spPr>
              <a:solidFill>
                <a:schemeClr val="accent6">
                  <a:lumMod val="75000"/>
                </a:schemeClr>
              </a:solidFill>
              <a:ln w="25400">
                <a:solidFill>
                  <a:schemeClr val="accent6">
                    <a:lumMod val="75000"/>
                  </a:schemeClr>
                </a:solidFill>
              </a:ln>
            </c:spPr>
          </c:marker>
          <c:cat>
            <c:strRef>
              <c:f>Depts!$D$1:$O$1</c:f>
              <c:strCache>
                <c:ptCount val="12"/>
                <c:pt idx="0">
                  <c:v> July  </c:v>
                </c:pt>
                <c:pt idx="1">
                  <c:v> August </c:v>
                </c:pt>
                <c:pt idx="2">
                  <c:v> September </c:v>
                </c:pt>
                <c:pt idx="3">
                  <c:v> October </c:v>
                </c:pt>
                <c:pt idx="4">
                  <c:v> November </c:v>
                </c:pt>
                <c:pt idx="5">
                  <c:v> December </c:v>
                </c:pt>
                <c:pt idx="6">
                  <c:v> January </c:v>
                </c:pt>
                <c:pt idx="7">
                  <c:v> February </c:v>
                </c:pt>
                <c:pt idx="8">
                  <c:v> March </c:v>
                </c:pt>
                <c:pt idx="9">
                  <c:v> April </c:v>
                </c:pt>
                <c:pt idx="10">
                  <c:v> May </c:v>
                </c:pt>
                <c:pt idx="11">
                  <c:v> June </c:v>
                </c:pt>
              </c:strCache>
            </c:strRef>
          </c:cat>
          <c:val>
            <c:numRef>
              <c:f>Depts!$D$11:$O$11</c:f>
              <c:numCache>
                <c:formatCode>_(* #,##0_);_(* \(#,##0\);_(* "-"??_);_(@_)</c:formatCode>
                <c:ptCount val="12"/>
                <c:pt idx="0">
                  <c:v>98870.291666666672</c:v>
                </c:pt>
                <c:pt idx="1">
                  <c:v>197740.58333333334</c:v>
                </c:pt>
                <c:pt idx="2">
                  <c:v>296610.875</c:v>
                </c:pt>
                <c:pt idx="3">
                  <c:v>395481.16666666669</c:v>
                </c:pt>
                <c:pt idx="4">
                  <c:v>494351.45833333337</c:v>
                </c:pt>
                <c:pt idx="5">
                  <c:v>593221.75</c:v>
                </c:pt>
                <c:pt idx="6">
                  <c:v>692092.04166666663</c:v>
                </c:pt>
                <c:pt idx="7">
                  <c:v>790962.33333333326</c:v>
                </c:pt>
                <c:pt idx="8">
                  <c:v>889832.62499999988</c:v>
                </c:pt>
                <c:pt idx="9">
                  <c:v>988702.91666666651</c:v>
                </c:pt>
                <c:pt idx="10">
                  <c:v>1087573.2083333333</c:v>
                </c:pt>
                <c:pt idx="11">
                  <c:v>1186443.5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5CD8-4040-A102-9F4B8FB42D7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32815392"/>
        <c:axId val="1"/>
        <c:extLst>
          <c:ext xmlns:c15="http://schemas.microsoft.com/office/drawing/2012/chart" uri="{02D57815-91ED-43cb-92C2-25804820EDAC}">
            <c15:filteredLineSeries>
              <c15:ser>
                <c:idx val="0"/>
                <c:order val="0"/>
                <c:tx>
                  <c:strRef>
                    <c:extLst>
                      <c:ext uri="{02D57815-91ED-43cb-92C2-25804820EDAC}">
                        <c15:formulaRef>
                          <c15:sqref>DATA!$D$2</c15:sqref>
                        </c15:formulaRef>
                      </c:ext>
                    </c:extLst>
                    <c:strCache>
                      <c:ptCount val="1"/>
                      <c:pt idx="0">
                        <c:v>Prior Year</c:v>
                      </c:pt>
                    </c:strCache>
                  </c:strRef>
                </c:tx>
                <c:spPr>
                  <a:ln w="38100" cap="rnd">
                    <a:solidFill>
                      <a:schemeClr val="accent1"/>
                    </a:solidFill>
                    <a:round/>
                  </a:ln>
                  <a:effectLst/>
                </c:spPr>
                <c:marker>
                  <c:spPr>
                    <a:solidFill>
                      <a:schemeClr val="accent1"/>
                    </a:solidFill>
                    <a:ln w="25400">
                      <a:solidFill>
                        <a:schemeClr val="accent1"/>
                      </a:solidFill>
                    </a:ln>
                  </c:spPr>
                </c:marker>
                <c:cat>
                  <c:strRef>
                    <c:extLst>
                      <c:ext uri="{02D57815-91ED-43cb-92C2-25804820EDAC}">
                        <c15:formulaRef>
                          <c15:sqref>Depts!$D$1:$O$1</c15:sqref>
                        </c15:formulaRef>
                      </c:ext>
                    </c:extLst>
                    <c:strCache>
                      <c:ptCount val="12"/>
                      <c:pt idx="0">
                        <c:v> July  </c:v>
                      </c:pt>
                      <c:pt idx="1">
                        <c:v> August </c:v>
                      </c:pt>
                      <c:pt idx="2">
                        <c:v> September </c:v>
                      </c:pt>
                      <c:pt idx="3">
                        <c:v> October </c:v>
                      </c:pt>
                      <c:pt idx="4">
                        <c:v> November </c:v>
                      </c:pt>
                      <c:pt idx="5">
                        <c:v> December </c:v>
                      </c:pt>
                      <c:pt idx="6">
                        <c:v> January </c:v>
                      </c:pt>
                      <c:pt idx="7">
                        <c:v> February </c:v>
                      </c:pt>
                      <c:pt idx="8">
                        <c:v> March </c:v>
                      </c:pt>
                      <c:pt idx="9">
                        <c:v> April </c:v>
                      </c:pt>
                      <c:pt idx="10">
                        <c:v> May </c:v>
                      </c:pt>
                      <c:pt idx="11">
                        <c:v> June </c:v>
                      </c:pt>
                    </c:strCache>
                  </c:strRef>
                </c:cat>
                <c:val>
                  <c:numRef>
                    <c:extLst>
                      <c:ext uri="{02D57815-91ED-43cb-92C2-25804820EDAC}">
                        <c15:formulaRef>
                          <c15:sqref>DATA!$E$36:$E$47</c15:sqref>
                        </c15:formulaRef>
                      </c:ext>
                    </c:extLst>
                    <c:numCache>
                      <c:formatCode>_(* #,##0_);_(* \(#,##0\);_(* "-"??_);_(@_)</c:formatCode>
                      <c:ptCount val="12"/>
                      <c:pt idx="0">
                        <c:v>1045474.9700000002</c:v>
                      </c:pt>
                      <c:pt idx="1">
                        <c:v>1278942.4600000002</c:v>
                      </c:pt>
                      <c:pt idx="2">
                        <c:v>1485487.9299999997</c:v>
                      </c:pt>
                      <c:pt idx="3">
                        <c:v>1691125.8599999999</c:v>
                      </c:pt>
                      <c:pt idx="4">
                        <c:v>1930528.91</c:v>
                      </c:pt>
                      <c:pt idx="5">
                        <c:v>2934855.41</c:v>
                      </c:pt>
                      <c:pt idx="6">
                        <c:v>3228732.41</c:v>
                      </c:pt>
                      <c:pt idx="7">
                        <c:v>4269784.8699999992</c:v>
                      </c:pt>
                      <c:pt idx="8">
                        <c:v>4686736.93</c:v>
                      </c:pt>
                      <c:pt idx="9">
                        <c:v>5776324.5699999994</c:v>
                      </c:pt>
                      <c:pt idx="10">
                        <c:v>6008114.0499999998</c:v>
                      </c:pt>
                      <c:pt idx="11">
                        <c:v>7061839.2400000002</c:v>
                      </c:pt>
                    </c:numCache>
                  </c:numRef>
                </c:val>
                <c:smooth val="0"/>
                <c:extLst>
                  <c:ext xmlns:c16="http://schemas.microsoft.com/office/drawing/2014/chart" uri="{C3380CC4-5D6E-409C-BE32-E72D297353CC}">
                    <c16:uniqueId val="{00000002-5CD8-4040-A102-9F4B8FB42D78}"/>
                  </c:ext>
                </c:extLst>
              </c15:ser>
            </c15:filteredLineSeries>
          </c:ext>
        </c:extLst>
      </c:lineChart>
      <c:catAx>
        <c:axId val="43281539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2700000" vert="horz"/>
          <a:lstStyle/>
          <a:p>
            <a:pPr>
              <a:defRPr sz="1400" b="0" i="1" u="none" strike="noStrike" baseline="0">
                <a:solidFill>
                  <a:schemeClr val="bg2">
                    <a:lumMod val="50000"/>
                  </a:schemeClr>
                </a:solidFill>
                <a:latin typeface="Trebuchet MS" panose="020B0603020202020204" pitchFamily="34" charset="0"/>
                <a:ea typeface="Calibri"/>
                <a:cs typeface="Calibri"/>
              </a:defRPr>
            </a:pPr>
            <a:endParaRPr lang="en-US"/>
          </a:p>
        </c:txPr>
        <c:crossAx val="1"/>
        <c:crosses val="autoZero"/>
        <c:auto val="1"/>
        <c:lblAlgn val="ctr"/>
        <c:lblOffset val="100"/>
        <c:noMultiLvlLbl val="0"/>
      </c:catAx>
      <c:valAx>
        <c:axId val="1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&quot;$&quot;#,##0" sourceLinked="0"/>
        <c:majorTickMark val="none"/>
        <c:minorTickMark val="none"/>
        <c:tickLblPos val="nextTo"/>
        <c:spPr>
          <a:ln w="6350">
            <a:noFill/>
          </a:ln>
        </c:spPr>
        <c:txPr>
          <a:bodyPr rot="0" vert="horz"/>
          <a:lstStyle/>
          <a:p>
            <a:pPr>
              <a:defRPr sz="1600" b="0" i="1" u="none" strike="noStrike" baseline="0">
                <a:solidFill>
                  <a:schemeClr val="bg2">
                    <a:lumMod val="50000"/>
                  </a:schemeClr>
                </a:solidFill>
                <a:latin typeface="Trebuchet MS" panose="020B0603020202020204" pitchFamily="34" charset="0"/>
                <a:ea typeface="Calibri"/>
                <a:cs typeface="Calibri"/>
              </a:defRPr>
            </a:pPr>
            <a:endParaRPr lang="en-US"/>
          </a:p>
        </c:txPr>
        <c:crossAx val="432815392"/>
        <c:crosses val="autoZero"/>
        <c:crossBetween val="between"/>
        <c:majorUnit val="250000"/>
      </c:valAx>
      <c:spPr>
        <a:noFill/>
        <a:ln w="3175">
          <a:solidFill>
            <a:schemeClr val="tx1"/>
          </a:solidFill>
        </a:ln>
      </c:spPr>
    </c:plotArea>
    <c:legend>
      <c:legendPos val="b"/>
      <c:layout>
        <c:manualLayout>
          <c:xMode val="edge"/>
          <c:yMode val="edge"/>
          <c:x val="0.69107783512631593"/>
          <c:y val="0.57815629709971406"/>
          <c:w val="0.18288840133630715"/>
          <c:h val="0.12207428901440986"/>
        </c:manualLayout>
      </c:layout>
      <c:overlay val="0"/>
      <c:spPr>
        <a:solidFill>
          <a:schemeClr val="bg1"/>
        </a:solidFill>
        <a:ln w="3175">
          <a:solidFill>
            <a:schemeClr val="tx1"/>
          </a:solidFill>
        </a:ln>
        <a:effectLst/>
      </c:spPr>
      <c:txPr>
        <a:bodyPr/>
        <a:lstStyle/>
        <a:p>
          <a:pPr>
            <a:defRPr sz="1400" b="1" i="1" u="none" strike="noStrike" baseline="0">
              <a:solidFill>
                <a:schemeClr val="bg2">
                  <a:lumMod val="50000"/>
                </a:schemeClr>
              </a:solidFill>
              <a:latin typeface="Trebuchet MS" panose="020B0603020202020204" pitchFamily="34" charset="0"/>
              <a:ea typeface="Calibri"/>
              <a:cs typeface="Calibri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0" tIns="46585" rIns="93170" bIns="46585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0" tIns="46585" rIns="93170" bIns="46585" rtlCol="0"/>
          <a:lstStyle>
            <a:lvl1pPr algn="r">
              <a:defRPr sz="1300"/>
            </a:lvl1pPr>
          </a:lstStyle>
          <a:p>
            <a:fld id="{2B0EF40E-FC6C-40A0-8C2F-2E553B4386EE}" type="datetimeFigureOut">
              <a:rPr lang="en-US" smtClean="0"/>
              <a:t>9/17/2025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0" tIns="46585" rIns="93170" bIns="46585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3"/>
            <a:ext cx="5608320" cy="3660458"/>
          </a:xfrm>
          <a:prstGeom prst="rect">
            <a:avLst/>
          </a:prstGeom>
        </p:spPr>
        <p:txBody>
          <a:bodyPr vert="horz" lIns="93170" tIns="46585" rIns="93170" bIns="46585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0" tIns="46585" rIns="93170" bIns="46585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0" tIns="46585" rIns="93170" bIns="46585" rtlCol="0" anchor="b"/>
          <a:lstStyle>
            <a:lvl1pPr algn="r">
              <a:defRPr sz="1300"/>
            </a:lvl1pPr>
          </a:lstStyle>
          <a:p>
            <a:fld id="{BA2AA842-8D3E-4AE2-8FE7-09D7DBB646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46086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A2AA842-8D3E-4AE2-8FE7-09D7DBB64653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530655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0D80843-3742-DB42-461E-101F01384F4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03D002D-43F4-2BF9-44F1-F6234FE5BD2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B5B1F70-D398-3B54-AA1D-B773690C865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3C57E4A-197A-F5F7-AFD0-E6B8B7A8E5E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A2AA842-8D3E-4AE2-8FE7-09D7DBB64653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956666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1FDF489-C43F-7642-952A-F3E9BD39046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650AB92-28A9-D190-0398-1561DF09B9F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D81771E-C300-567D-9361-972C936C137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4694" indent="-174694">
              <a:buFont typeface="Arial" panose="020B0604020202020204" pitchFamily="34" charset="0"/>
              <a:buChar char="•"/>
            </a:pPr>
            <a:endParaRPr lang="en-US" sz="15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2B79742-5173-C035-7A35-0F9446A504F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A2AA842-8D3E-4AE2-8FE7-09D7DBB64653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102439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82D7215-1E45-9FBF-B164-EF13241A09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4208D47-863D-3120-80E0-018318C3DC6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2595DEC-3233-2A67-EFF0-BD0CC0E6F16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4694" indent="-174694">
              <a:buFont typeface="Arial" panose="020B0604020202020204" pitchFamily="34" charset="0"/>
              <a:buChar char="•"/>
            </a:pPr>
            <a:endParaRPr lang="en-US" sz="15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051B5F6-C888-479C-E876-3CB6C0E0E97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A2AA842-8D3E-4AE2-8FE7-09D7DBB64653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201930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3C43D99-5D53-1700-7E3C-91808EB8CF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2AACD16-04A9-FCFF-C6C8-E8026F22D16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CF51C1B-1F29-2F69-D88A-873AD8FB72E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4694" indent="-174694">
              <a:buFont typeface="Arial" panose="020B0604020202020204" pitchFamily="34" charset="0"/>
              <a:buChar char="•"/>
            </a:pPr>
            <a:endParaRPr lang="en-US" sz="15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5B18898-5524-67D0-DFFD-D0FDCE26F30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A2AA842-8D3E-4AE2-8FE7-09D7DBB64653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729677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305184-0F4F-E8E2-9823-ACD12A8D4A2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907FBE2-AF8A-2DEE-8D5B-DE8CE40C52C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6FF8217-AF2E-0B62-0EFB-CD274B018D3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4694" indent="-174694">
              <a:buFont typeface="Arial" panose="020B0604020202020204" pitchFamily="34" charset="0"/>
              <a:buChar char="•"/>
            </a:pPr>
            <a:endParaRPr lang="en-US" sz="15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C71FA92-0921-EA0D-CBB8-EBE73754E5C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A2AA842-8D3E-4AE2-8FE7-09D7DBB64653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882275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F566CE7-32A2-BC96-2F49-A8F7A645AAB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31CD402-90B1-ED9F-E6F4-39E66F340F8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8A78511-D6DC-512B-C2CB-ED18E20F01B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4694" indent="-174694">
              <a:buFont typeface="Arial" panose="020B0604020202020204" pitchFamily="34" charset="0"/>
              <a:buChar char="•"/>
            </a:pPr>
            <a:endParaRPr lang="en-US" sz="15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93B8FF0-E1F9-FDAA-2D4D-85C45F27907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A2AA842-8D3E-4AE2-8FE7-09D7DBB64653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351382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8D8445B-B04B-48BB-8836-F32C78E401B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E8B8861-173C-7ED0-3340-3D0A67DDEDB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917AF8F-FAF4-7FF6-9A00-A2BC4B5C383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4694" indent="-174694">
              <a:buFont typeface="Arial" panose="020B0604020202020204" pitchFamily="34" charset="0"/>
              <a:buChar char="•"/>
            </a:pPr>
            <a:endParaRPr lang="en-US" sz="15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AFC1F20-EA7A-8FDD-2C44-2A1B9ED6B08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A2AA842-8D3E-4AE2-8FE7-09D7DBB64653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69549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9BB3879-7708-F5D4-CA6B-1A81F0DE102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EB66B1A-DB7A-B1A5-D87B-E84219F9DE8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E194AB9-6214-C2D1-168D-A0D50D887EA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4694" indent="-174694">
              <a:buFont typeface="Arial" panose="020B0604020202020204" pitchFamily="34" charset="0"/>
              <a:buChar char="•"/>
            </a:pPr>
            <a:endParaRPr lang="en-US" sz="15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1CD61AB-2DFA-2F5E-07FB-13FA4DA360E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A2AA842-8D3E-4AE2-8FE7-09D7DBB64653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073742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D082F26-631A-D478-E69B-2864190F233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069DDEC-7D10-DD1E-3906-C15C6445878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0DB96D7-70CD-8E4D-8E1D-A391CBC192D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4694" indent="-174694">
              <a:buFont typeface="Arial" panose="020B0604020202020204" pitchFamily="34" charset="0"/>
              <a:buChar char="•"/>
            </a:pPr>
            <a:endParaRPr lang="en-US" sz="15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E0C9F86-8DAD-90C1-B80A-1B990C5B010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A2AA842-8D3E-4AE2-8FE7-09D7DBB64653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51632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5FD6B1-BA04-4AA1-9835-53DAF3CD74CB}" type="datetimeFigureOut">
              <a:rPr lang="en-US" smtClean="0"/>
              <a:t>9/17/2025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3AA129-72DA-4853-82F0-CE70645A6A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08077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5FD6B1-BA04-4AA1-9835-53DAF3CD74CB}" type="datetimeFigureOut">
              <a:rPr lang="en-US" smtClean="0"/>
              <a:t>9/17/2025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3AA129-72DA-4853-82F0-CE70645A6A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67694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5FD6B1-BA04-4AA1-9835-53DAF3CD74CB}" type="datetimeFigureOut">
              <a:rPr lang="en-US" smtClean="0"/>
              <a:t>9/17/2025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3AA129-72DA-4853-82F0-CE70645A6A74}" type="slidenum">
              <a:rPr lang="en-US" smtClean="0"/>
              <a:t>‹#›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3316736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5FD6B1-BA04-4AA1-9835-53DAF3CD74CB}" type="datetimeFigureOut">
              <a:rPr lang="en-US" smtClean="0"/>
              <a:t>9/17/2025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3AA129-72DA-4853-82F0-CE70645A6A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526036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5FD6B1-BA04-4AA1-9835-53DAF3CD74CB}" type="datetimeFigureOut">
              <a:rPr lang="en-US" smtClean="0"/>
              <a:t>9/17/2025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3AA129-72DA-4853-82F0-CE70645A6A74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76008169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5FD6B1-BA04-4AA1-9835-53DAF3CD74CB}" type="datetimeFigureOut">
              <a:rPr lang="en-US" smtClean="0"/>
              <a:t>9/17/2025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3AA129-72DA-4853-82F0-CE70645A6A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591343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5FD6B1-BA04-4AA1-9835-53DAF3CD74CB}" type="datetimeFigureOut">
              <a:rPr lang="en-US" smtClean="0"/>
              <a:t>9/17/2025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3AA129-72DA-4853-82F0-CE70645A6A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914490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5FD6B1-BA04-4AA1-9835-53DAF3CD74CB}" type="datetimeFigureOut">
              <a:rPr lang="en-US" smtClean="0"/>
              <a:t>9/17/2025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3AA129-72DA-4853-82F0-CE70645A6A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55853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5FD6B1-BA04-4AA1-9835-53DAF3CD74CB}" type="datetimeFigureOut">
              <a:rPr lang="en-US" smtClean="0"/>
              <a:t>9/17/2025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3AA129-72DA-4853-82F0-CE70645A6A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59208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5FD6B1-BA04-4AA1-9835-53DAF3CD74CB}" type="datetimeFigureOut">
              <a:rPr lang="en-US" smtClean="0"/>
              <a:t>9/17/2025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3AA129-72DA-4853-82F0-CE70645A6A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7984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5FD6B1-BA04-4AA1-9835-53DAF3CD74CB}" type="datetimeFigureOut">
              <a:rPr lang="en-US" smtClean="0"/>
              <a:t>9/17/2025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3AA129-72DA-4853-82F0-CE70645A6A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69917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5FD6B1-BA04-4AA1-9835-53DAF3CD74CB}" type="datetimeFigureOut">
              <a:rPr lang="en-US" smtClean="0"/>
              <a:t>9/17/2025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3AA129-72DA-4853-82F0-CE70645A6A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51441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5FD6B1-BA04-4AA1-9835-53DAF3CD74CB}" type="datetimeFigureOut">
              <a:rPr lang="en-US" smtClean="0"/>
              <a:t>9/17/2025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3AA129-72DA-4853-82F0-CE70645A6A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92336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5FD6B1-BA04-4AA1-9835-53DAF3CD74CB}" type="datetimeFigureOut">
              <a:rPr lang="en-US" smtClean="0"/>
              <a:t>9/17/2025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3AA129-72DA-4853-82F0-CE70645A6A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40885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5FD6B1-BA04-4AA1-9835-53DAF3CD74CB}" type="datetimeFigureOut">
              <a:rPr lang="en-US" smtClean="0"/>
              <a:t>9/17/2025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3AA129-72DA-4853-82F0-CE70645A6A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08496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5FD6B1-BA04-4AA1-9835-53DAF3CD74CB}" type="datetimeFigureOut">
              <a:rPr lang="en-US" smtClean="0"/>
              <a:t>9/17/2025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3AA129-72DA-4853-82F0-CE70645A6A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04129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5FD6B1-BA04-4AA1-9835-53DAF3CD74CB}" type="datetimeFigureOut">
              <a:rPr lang="en-US" smtClean="0"/>
              <a:t>9/17/2025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813AA129-72DA-4853-82F0-CE70645A6A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51296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CB8D8C-B9D7-A9D0-97FD-7DECECFCC5D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371416" y="1397553"/>
            <a:ext cx="4102483" cy="1773372"/>
          </a:xfrm>
        </p:spPr>
        <p:txBody>
          <a:bodyPr>
            <a:normAutofit fontScale="90000"/>
          </a:bodyPr>
          <a:lstStyle/>
          <a:p>
            <a:pPr algn="ctr"/>
            <a:r>
              <a:rPr lang="en-US" sz="4400" dirty="0"/>
              <a:t>Monthly Financial Report August 2025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3154F91-C8D7-59EB-4424-CAC2946FF21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285838" y="4352997"/>
            <a:ext cx="2273641" cy="1325857"/>
          </a:xfrm>
        </p:spPr>
        <p:txBody>
          <a:bodyPr>
            <a:normAutofit/>
          </a:bodyPr>
          <a:lstStyle/>
          <a:p>
            <a:pPr algn="ctr"/>
            <a:r>
              <a:rPr lang="en-US" dirty="0"/>
              <a:t>Board of Directors Meeting</a:t>
            </a:r>
          </a:p>
          <a:p>
            <a:pPr algn="ctr"/>
            <a:r>
              <a:rPr lang="en-US" dirty="0"/>
              <a:t>September 17, 2025</a:t>
            </a:r>
          </a:p>
        </p:txBody>
      </p:sp>
      <p:sp>
        <p:nvSpPr>
          <p:cNvPr id="2059" name="Isosceles Triangle 2058">
            <a:extLst>
              <a:ext uri="{FF2B5EF4-FFF2-40B4-BE49-F238E27FC236}">
                <a16:creationId xmlns:a16="http://schemas.microsoft.com/office/drawing/2014/main" id="{AA330523-F25B-4007-B3E5-ABB5637D160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3174" y="12700"/>
            <a:ext cx="842596" cy="5666154"/>
          </a:xfrm>
          <a:prstGeom prst="triangle">
            <a:avLst>
              <a:gd name="adj" fmla="val 10000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pic>
        <p:nvPicPr>
          <p:cNvPr id="2054" name="Picture 6" descr="Cameron Park Community Services District">
            <a:extLst>
              <a:ext uri="{FF2B5EF4-FFF2-40B4-BE49-F238E27FC236}">
                <a16:creationId xmlns:a16="http://schemas.microsoft.com/office/drawing/2014/main" id="{73BACD77-802B-67DD-66A5-E27D9F74680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88603" y="1303001"/>
            <a:ext cx="4887354" cy="42519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9640416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81B3D02-1A28-B1A6-5B42-895D456DD3D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D9707D-3D0B-DE4B-781E-FD3D7654809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096000" y="860498"/>
            <a:ext cx="3497565" cy="3002662"/>
          </a:xfrm>
        </p:spPr>
        <p:txBody>
          <a:bodyPr>
            <a:normAutofit/>
          </a:bodyPr>
          <a:lstStyle/>
          <a:p>
            <a:pPr algn="l"/>
            <a:r>
              <a:rPr lang="en-US" sz="4400" dirty="0"/>
              <a:t>Monthly Financial Report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C48A8A4-C9B5-E365-6F45-BD532079F33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969579" y="4511127"/>
            <a:ext cx="2672532" cy="1325857"/>
          </a:xfrm>
        </p:spPr>
        <p:txBody>
          <a:bodyPr>
            <a:normAutofit/>
          </a:bodyPr>
          <a:lstStyle/>
          <a:p>
            <a:pPr algn="ctr"/>
            <a:r>
              <a:rPr lang="en-US" sz="3600" i="1" dirty="0">
                <a:solidFill>
                  <a:schemeClr val="accent2">
                    <a:lumMod val="50000"/>
                  </a:schemeClr>
                </a:solidFill>
              </a:rPr>
              <a:t>Questions?</a:t>
            </a:r>
          </a:p>
        </p:txBody>
      </p:sp>
      <p:pic>
        <p:nvPicPr>
          <p:cNvPr id="2054" name="Picture 6" descr="Cameron Park Community Services District">
            <a:extLst>
              <a:ext uri="{FF2B5EF4-FFF2-40B4-BE49-F238E27FC236}">
                <a16:creationId xmlns:a16="http://schemas.microsoft.com/office/drawing/2014/main" id="{4ABA68FB-749F-7DBD-481B-EBC04FFA8AB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88603" y="1303001"/>
            <a:ext cx="4887354" cy="42519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022846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ECAC788-9B17-69A6-2572-9EDCC7600BC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Chart 2">
            <a:extLst>
              <a:ext uri="{FF2B5EF4-FFF2-40B4-BE49-F238E27FC236}">
                <a16:creationId xmlns:a16="http://schemas.microsoft.com/office/drawing/2014/main" id="{03B61710-4694-4CC1-8F30-5D7DAA3702F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46922463"/>
              </p:ext>
            </p:extLst>
          </p:nvPr>
        </p:nvGraphicFramePr>
        <p:xfrm>
          <a:off x="431513" y="285750"/>
          <a:ext cx="8661400" cy="62865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8142910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EA4914B-A155-1FB3-EB36-35E12C46CE3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>
            <a:extLst>
              <a:ext uri="{FF2B5EF4-FFF2-40B4-BE49-F238E27FC236}">
                <a16:creationId xmlns:a16="http://schemas.microsoft.com/office/drawing/2014/main" id="{2AA5B26E-447E-4263-9542-C1F442BFF25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0033510"/>
              </p:ext>
            </p:extLst>
          </p:nvPr>
        </p:nvGraphicFramePr>
        <p:xfrm>
          <a:off x="461555" y="289560"/>
          <a:ext cx="8656320" cy="62788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3313328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EE7A32C-8D43-8122-6BE0-EEAEBE1F78E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Chart 2">
            <a:extLst>
              <a:ext uri="{FF2B5EF4-FFF2-40B4-BE49-F238E27FC236}">
                <a16:creationId xmlns:a16="http://schemas.microsoft.com/office/drawing/2014/main" id="{A64D493B-0504-4CD8-A6BD-B65BCCA23A3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26275565"/>
              </p:ext>
            </p:extLst>
          </p:nvPr>
        </p:nvGraphicFramePr>
        <p:xfrm>
          <a:off x="459014" y="285750"/>
          <a:ext cx="8661400" cy="62865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1059576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D345160-0FB7-450C-3931-2733491B7A1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Chart 2">
            <a:extLst>
              <a:ext uri="{FF2B5EF4-FFF2-40B4-BE49-F238E27FC236}">
                <a16:creationId xmlns:a16="http://schemas.microsoft.com/office/drawing/2014/main" id="{463E95B9-50DC-4DD6-AD95-EDF6983D959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03206820"/>
              </p:ext>
            </p:extLst>
          </p:nvPr>
        </p:nvGraphicFramePr>
        <p:xfrm>
          <a:off x="404013" y="285750"/>
          <a:ext cx="8661400" cy="62865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9813838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94041DF-E21D-26D4-BE33-DD79692B170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>
            <a:extLst>
              <a:ext uri="{FF2B5EF4-FFF2-40B4-BE49-F238E27FC236}">
                <a16:creationId xmlns:a16="http://schemas.microsoft.com/office/drawing/2014/main" id="{3E68B9B7-45A9-1AD4-E750-146F4EB7478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70692575"/>
              </p:ext>
            </p:extLst>
          </p:nvPr>
        </p:nvGraphicFramePr>
        <p:xfrm>
          <a:off x="508000" y="191347"/>
          <a:ext cx="8554720" cy="626025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2431505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F20D86C-8384-5883-9B13-BE7ECD2CAC1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Chart 2">
            <a:extLst>
              <a:ext uri="{FF2B5EF4-FFF2-40B4-BE49-F238E27FC236}">
                <a16:creationId xmlns:a16="http://schemas.microsoft.com/office/drawing/2014/main" id="{E44B004E-0804-4E85-B63A-4C213C5A3B9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731147"/>
              </p:ext>
            </p:extLst>
          </p:nvPr>
        </p:nvGraphicFramePr>
        <p:xfrm>
          <a:off x="451697" y="314960"/>
          <a:ext cx="8692303" cy="61671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7933208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F178691-F592-9B19-CA9E-FA84D08DD6A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>
            <a:extLst>
              <a:ext uri="{FF2B5EF4-FFF2-40B4-BE49-F238E27FC236}">
                <a16:creationId xmlns:a16="http://schemas.microsoft.com/office/drawing/2014/main" id="{CD33F743-4BD9-481C-BAE1-18158284D16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35497470"/>
              </p:ext>
            </p:extLst>
          </p:nvPr>
        </p:nvGraphicFramePr>
        <p:xfrm>
          <a:off x="480499" y="477520"/>
          <a:ext cx="8744781" cy="5994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69618848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CC31CBB-BF32-0036-85AC-A49FDBB1A59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Chart 2">
            <a:extLst>
              <a:ext uri="{FF2B5EF4-FFF2-40B4-BE49-F238E27FC236}">
                <a16:creationId xmlns:a16="http://schemas.microsoft.com/office/drawing/2014/main" id="{E728087C-D213-4F0E-85A4-E131C67984E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54245412"/>
              </p:ext>
            </p:extLst>
          </p:nvPr>
        </p:nvGraphicFramePr>
        <p:xfrm>
          <a:off x="448204" y="304801"/>
          <a:ext cx="8746596" cy="6197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971687078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2713</TotalTime>
  <Words>70</Words>
  <Application>Microsoft Office PowerPoint</Application>
  <PresentationFormat>Widescreen</PresentationFormat>
  <Paragraphs>23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Aptos</vt:lpstr>
      <vt:lpstr>Arial</vt:lpstr>
      <vt:lpstr>Trebuchet MS</vt:lpstr>
      <vt:lpstr>Wingdings 3</vt:lpstr>
      <vt:lpstr>Facet</vt:lpstr>
      <vt:lpstr>Monthly Financial Report August 2025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Monthly Financial Report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Ken Campo</dc:creator>
  <cp:lastModifiedBy>Ken Campo</cp:lastModifiedBy>
  <cp:revision>108</cp:revision>
  <cp:lastPrinted>2025-09-16T23:19:52Z</cp:lastPrinted>
  <dcterms:created xsi:type="dcterms:W3CDTF">2025-03-27T22:37:11Z</dcterms:created>
  <dcterms:modified xsi:type="dcterms:W3CDTF">2025-09-17T18:53:50Z</dcterms:modified>
</cp:coreProperties>
</file>